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9" r:id="rId3"/>
    <p:sldId id="258" r:id="rId4"/>
    <p:sldId id="288" r:id="rId5"/>
    <p:sldId id="291" r:id="rId6"/>
    <p:sldId id="260" r:id="rId7"/>
    <p:sldId id="261" r:id="rId8"/>
    <p:sldId id="290" r:id="rId9"/>
    <p:sldId id="292" r:id="rId10"/>
    <p:sldId id="294" r:id="rId11"/>
    <p:sldId id="295" r:id="rId12"/>
    <p:sldId id="296" r:id="rId13"/>
    <p:sldId id="314" r:id="rId14"/>
    <p:sldId id="279" r:id="rId15"/>
    <p:sldId id="276" r:id="rId16"/>
    <p:sldId id="316" r:id="rId17"/>
    <p:sldId id="277" r:id="rId18"/>
    <p:sldId id="315" r:id="rId19"/>
    <p:sldId id="262" r:id="rId20"/>
    <p:sldId id="298" r:id="rId21"/>
    <p:sldId id="299" r:id="rId22"/>
    <p:sldId id="300" r:id="rId23"/>
    <p:sldId id="308" r:id="rId24"/>
    <p:sldId id="301" r:id="rId25"/>
    <p:sldId id="268" r:id="rId26"/>
    <p:sldId id="307" r:id="rId27"/>
    <p:sldId id="297" r:id="rId28"/>
    <p:sldId id="302" r:id="rId29"/>
    <p:sldId id="303" r:id="rId30"/>
    <p:sldId id="304" r:id="rId31"/>
    <p:sldId id="305" r:id="rId32"/>
    <p:sldId id="306" r:id="rId33"/>
    <p:sldId id="269" r:id="rId34"/>
    <p:sldId id="267" r:id="rId35"/>
    <p:sldId id="309" r:id="rId36"/>
    <p:sldId id="264" r:id="rId37"/>
    <p:sldId id="310" r:id="rId38"/>
    <p:sldId id="270" r:id="rId39"/>
    <p:sldId id="311" r:id="rId40"/>
    <p:sldId id="272" r:id="rId41"/>
    <p:sldId id="273" r:id="rId42"/>
    <p:sldId id="274" r:id="rId43"/>
    <p:sldId id="312" r:id="rId44"/>
    <p:sldId id="313" r:id="rId45"/>
    <p:sldId id="275" r:id="rId46"/>
    <p:sldId id="281" r:id="rId47"/>
    <p:sldId id="282" r:id="rId48"/>
    <p:sldId id="283" r:id="rId49"/>
    <p:sldId id="284" r:id="rId50"/>
    <p:sldId id="285" r:id="rId51"/>
    <p:sldId id="286" r:id="rId52"/>
    <p:sldId id="287" r:id="rId53"/>
  </p:sldIdLst>
  <p:sldSz cx="9144000" cy="6858000" type="screen4x3"/>
  <p:notesSz cx="6735763" cy="9866313"/>
  <p:defaultTextStyle>
    <a:lvl1pPr>
      <a:defRPr>
        <a:latin typeface="ＭＳ Ｐゴシック"/>
        <a:ea typeface="ＭＳ Ｐゴシック"/>
        <a:cs typeface="ＭＳ Ｐゴシック"/>
        <a:sym typeface="ＭＳ Ｐゴシック"/>
      </a:defRPr>
    </a:lvl1pPr>
    <a:lvl2pPr indent="457200">
      <a:defRPr>
        <a:latin typeface="ＭＳ Ｐゴシック"/>
        <a:ea typeface="ＭＳ Ｐゴシック"/>
        <a:cs typeface="ＭＳ Ｐゴシック"/>
        <a:sym typeface="ＭＳ Ｐゴシック"/>
      </a:defRPr>
    </a:lvl2pPr>
    <a:lvl3pPr indent="914400">
      <a:defRPr>
        <a:latin typeface="ＭＳ Ｐゴシック"/>
        <a:ea typeface="ＭＳ Ｐゴシック"/>
        <a:cs typeface="ＭＳ Ｐゴシック"/>
        <a:sym typeface="ＭＳ Ｐゴシック"/>
      </a:defRPr>
    </a:lvl3pPr>
    <a:lvl4pPr indent="1371600">
      <a:defRPr>
        <a:latin typeface="ＭＳ Ｐゴシック"/>
        <a:ea typeface="ＭＳ Ｐゴシック"/>
        <a:cs typeface="ＭＳ Ｐゴシック"/>
        <a:sym typeface="ＭＳ Ｐゴシック"/>
      </a:defRPr>
    </a:lvl4pPr>
    <a:lvl5pPr indent="1828800">
      <a:defRPr>
        <a:latin typeface="ＭＳ Ｐゴシック"/>
        <a:ea typeface="ＭＳ Ｐゴシック"/>
        <a:cs typeface="ＭＳ Ｐゴシック"/>
        <a:sym typeface="ＭＳ Ｐゴシック"/>
      </a:defRPr>
    </a:lvl5pPr>
    <a:lvl6pPr indent="2286000">
      <a:defRPr>
        <a:latin typeface="ＭＳ Ｐゴシック"/>
        <a:ea typeface="ＭＳ Ｐゴシック"/>
        <a:cs typeface="ＭＳ Ｐゴシック"/>
        <a:sym typeface="ＭＳ Ｐゴシック"/>
      </a:defRPr>
    </a:lvl6pPr>
    <a:lvl7pPr indent="2743200">
      <a:defRPr>
        <a:latin typeface="ＭＳ Ｐゴシック"/>
        <a:ea typeface="ＭＳ Ｐゴシック"/>
        <a:cs typeface="ＭＳ Ｐゴシック"/>
        <a:sym typeface="ＭＳ Ｐゴシック"/>
      </a:defRPr>
    </a:lvl7pPr>
    <a:lvl8pPr indent="3200400">
      <a:defRPr>
        <a:latin typeface="ＭＳ Ｐゴシック"/>
        <a:ea typeface="ＭＳ Ｐゴシック"/>
        <a:cs typeface="ＭＳ Ｐゴシック"/>
        <a:sym typeface="ＭＳ Ｐゴシック"/>
      </a:defRPr>
    </a:lvl8pPr>
    <a:lvl9pPr indent="3657600">
      <a:defRPr>
        <a:latin typeface="ＭＳ Ｐゴシック"/>
        <a:ea typeface="ＭＳ Ｐゴシック"/>
        <a:cs typeface="ＭＳ Ｐゴシック"/>
        <a:sym typeface="ＭＳ Ｐゴシック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481"/>
    <a:srgbClr val="DA7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ＭＳ Ｐゴシック"/>
          <a:ea typeface="ＭＳ Ｐゴシック"/>
          <a:cs typeface="ＭＳ Ｐゴシック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418" autoAdjust="0"/>
  </p:normalViewPr>
  <p:slideViewPr>
    <p:cSldViewPr snapToGrid="0" snapToObjects="1">
      <p:cViewPr>
        <p:scale>
          <a:sx n="87" d="100"/>
          <a:sy n="87" d="100"/>
        </p:scale>
        <p:origin x="21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D5ABA-09AD-429A-B729-3DAC67D321F5}" type="datetimeFigureOut">
              <a:rPr lang="zh-CN" altLang="en-US" smtClean="0"/>
              <a:t>2015/4/23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FDBE9-8A9A-4A67-8726-4522545CB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773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898102" y="4686499"/>
            <a:ext cx="4939560" cy="4439841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60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35099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000"/>
              <a:t>单击此处编辑母版标题样式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143000" y="3602037"/>
            <a:ext cx="6858000" cy="32559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2400"/>
              <a:t>单击此处编辑母版副标题样式</a:t>
            </a:r>
          </a:p>
        </p:txBody>
      </p:sp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6543675" y="0"/>
            <a:ext cx="1971675" cy="65420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628650" y="365125"/>
            <a:ext cx="5800725" cy="6492875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23900" indent="-2667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34439" indent="-320039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272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844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2800"/>
              <a:t>单击此处编辑母版文本样式</a:t>
            </a:r>
          </a:p>
          <a:p>
            <a:pPr lvl="1">
              <a:defRPr sz="1800"/>
            </a:pPr>
            <a:r>
              <a:rPr sz="2800"/>
              <a:t>第二级</a:t>
            </a:r>
          </a:p>
          <a:p>
            <a:pPr lvl="2">
              <a:defRPr sz="1800"/>
            </a:pPr>
            <a:r>
              <a:rPr sz="2800"/>
              <a:t>第三级</a:t>
            </a:r>
          </a:p>
          <a:p>
            <a:pPr lvl="3">
              <a:defRPr sz="1800"/>
            </a:pPr>
            <a:r>
              <a:rPr sz="2800"/>
              <a:t>第四级</a:t>
            </a:r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"/>
              <a:defRPr>
                <a:solidFill>
                  <a:srgbClr val="7030A0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第五级</a:t>
            </a:r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 dirty="0">
                <a:solidFill>
                  <a:srgbClr val="548235"/>
                </a:solidFill>
              </a:rPr>
              <a:t>单击此处编辑母版标题样式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623887" y="0"/>
            <a:ext cx="7886701" cy="456247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000"/>
              <a:t>单击此处编辑母版标题样式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1" cy="226853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2400"/>
              <a:t>单击此处编辑母版文本样式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28650" y="230190"/>
            <a:ext cx="7886700" cy="15954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3886200" cy="5032375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23900" indent="-2667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34439" indent="-320039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272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844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2800"/>
              <a:t>单击此处编辑母版文本样式</a:t>
            </a:r>
          </a:p>
          <a:p>
            <a:pPr lvl="1">
              <a:defRPr sz="1800"/>
            </a:pPr>
            <a:r>
              <a:rPr sz="2800"/>
              <a:t>第二级</a:t>
            </a:r>
          </a:p>
          <a:p>
            <a:pPr lvl="2">
              <a:defRPr sz="1800"/>
            </a:pPr>
            <a:r>
              <a:rPr sz="2800"/>
              <a:t>第三级</a:t>
            </a:r>
          </a:p>
          <a:p>
            <a:pPr lvl="3">
              <a:defRPr sz="1800"/>
            </a:pPr>
            <a:r>
              <a:rPr sz="2800"/>
              <a:t>第四级</a:t>
            </a:r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2400"/>
              <a:t>单击此处编辑母版文本样式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4" name="Shape 3"/>
          <p:cNvSpPr/>
          <p:nvPr userDrawn="1"/>
        </p:nvSpPr>
        <p:spPr>
          <a:xfrm>
            <a:off x="241539" y="365126"/>
            <a:ext cx="8704054" cy="6070188"/>
          </a:xfrm>
          <a:prstGeom prst="roundRect">
            <a:avLst>
              <a:gd name="adj" fmla="val 479"/>
            </a:avLst>
          </a:prstGeom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4"/>
          <p:cNvSpPr/>
          <p:nvPr userDrawn="1"/>
        </p:nvSpPr>
        <p:spPr>
          <a:xfrm>
            <a:off x="8291062" y="6268325"/>
            <a:ext cx="361233" cy="361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 7"/>
          <p:cNvSpPr txBox="1">
            <a:spLocks/>
          </p:cNvSpPr>
          <p:nvPr userDrawn="1"/>
        </p:nvSpPr>
        <p:spPr>
          <a:xfrm>
            <a:off x="8270213" y="6310926"/>
            <a:ext cx="382081" cy="27699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200" b="1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4572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indent="9144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indent="13716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indent="18288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  <a:lvl6pPr indent="22860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6pPr>
            <a:lvl7pPr indent="27432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7pPr>
            <a:lvl8pPr indent="32004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8pPr>
            <a:lvl9pPr indent="36576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629841" y="0"/>
            <a:ext cx="2949178" cy="2057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200"/>
              <a:t>单击此处编辑母版标题样式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887391" y="987425"/>
            <a:ext cx="4629151" cy="5870576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18457" indent="-261257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19200" indent="-304800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37360" indent="-365760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94560" indent="-365760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3200"/>
              <a:t>单击此处编辑母版文本样式</a:t>
            </a:r>
          </a:p>
          <a:p>
            <a:pPr lvl="1">
              <a:defRPr sz="1800"/>
            </a:pPr>
            <a:r>
              <a:rPr sz="3200"/>
              <a:t>第二级</a:t>
            </a:r>
          </a:p>
          <a:p>
            <a:pPr lvl="2">
              <a:defRPr sz="1800"/>
            </a:pPr>
            <a:r>
              <a:rPr sz="3200"/>
              <a:t>第三级</a:t>
            </a:r>
          </a:p>
          <a:p>
            <a:pPr lvl="3">
              <a:defRPr sz="1800"/>
            </a:pPr>
            <a:r>
              <a:rPr sz="3200"/>
              <a:t>第四级</a:t>
            </a:r>
          </a:p>
          <a:p>
            <a:pPr lvl="4">
              <a:defRPr sz="1800"/>
            </a:pPr>
            <a:r>
              <a:rPr sz="3200"/>
              <a:t>第五级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629841" y="0"/>
            <a:ext cx="2949178" cy="2057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200"/>
              <a:t>单击此处编辑母版标题样式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629841" y="2057400"/>
            <a:ext cx="2949178" cy="4800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1600"/>
              <a:t>单击此处编辑母版文本样式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28650" y="230190"/>
            <a:ext cx="7886700" cy="15954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5032375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23900" indent="-2667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34439" indent="-320039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272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844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2800"/>
              <a:t>单击此处编辑母版文本样式</a:t>
            </a:r>
          </a:p>
          <a:p>
            <a:pPr lvl="1">
              <a:defRPr sz="1800"/>
            </a:pPr>
            <a:r>
              <a:rPr sz="2800"/>
              <a:t>第二级</a:t>
            </a:r>
          </a:p>
          <a:p>
            <a:pPr lvl="2">
              <a:defRPr sz="1800"/>
            </a:pPr>
            <a:r>
              <a:rPr sz="2800"/>
              <a:t>第三级</a:t>
            </a:r>
          </a:p>
          <a:p>
            <a:pPr lvl="3">
              <a:defRPr sz="1800"/>
            </a:pPr>
            <a:r>
              <a:rPr sz="2800"/>
              <a:t>第四级</a:t>
            </a:r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628650" y="1224951"/>
            <a:ext cx="7886700" cy="563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第五级</a:t>
            </a:r>
          </a:p>
        </p:txBody>
      </p:sp>
      <p:sp>
        <p:nvSpPr>
          <p:cNvPr id="3" name="Shape 3"/>
          <p:cNvSpPr/>
          <p:nvPr/>
        </p:nvSpPr>
        <p:spPr>
          <a:xfrm>
            <a:off x="241539" y="534844"/>
            <a:ext cx="8704054" cy="5900469"/>
          </a:xfrm>
          <a:prstGeom prst="roundRect">
            <a:avLst>
              <a:gd name="adj" fmla="val 479"/>
            </a:avLst>
          </a:prstGeom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8291062" y="6268325"/>
            <a:ext cx="361233" cy="361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645901" y="265743"/>
            <a:ext cx="4581706" cy="52094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45903" y="0"/>
            <a:ext cx="4581705" cy="10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单击此处编辑母版标题样式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8270214" y="6327827"/>
            <a:ext cx="340262" cy="24319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 b="1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1pPr>
      <a:lvl2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2pPr>
      <a:lvl3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3pPr>
      <a:lvl4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4pPr>
      <a:lvl5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5pPr>
      <a:lvl6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6pPr>
      <a:lvl7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7pPr>
      <a:lvl8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8pPr>
      <a:lvl9pPr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✍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1pPr>
      <a:lvl2pPr marL="647700" indent="-1905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2pPr>
      <a:lvl3pPr marL="1143000" indent="-2286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3pPr>
      <a:lvl4pPr marL="16256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4pPr>
      <a:lvl5pPr marL="20828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5pPr>
      <a:lvl6pPr marL="25400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6pPr>
      <a:lvl7pPr marL="29972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7pPr>
      <a:lvl8pPr marL="34544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8pPr>
      <a:lvl9pPr marL="39116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1pPr>
      <a:lvl2pPr indent="4572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2pPr>
      <a:lvl3pPr indent="9144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3pPr>
      <a:lvl4pPr indent="13716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4pPr>
      <a:lvl5pPr indent="18288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5pPr>
      <a:lvl6pPr indent="22860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6pPr>
      <a:lvl7pPr indent="27432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7pPr>
      <a:lvl8pPr indent="32004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8pPr>
      <a:lvl9pPr indent="3657600"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emf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tiff"/><Relationship Id="rId4" Type="http://schemas.openxmlformats.org/officeDocument/2006/relationships/image" Target="../media/image37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2.tiff"/><Relationship Id="rId7" Type="http://schemas.openxmlformats.org/officeDocument/2006/relationships/image" Target="../media/image66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Relationship Id="rId9" Type="http://schemas.openxmlformats.org/officeDocument/2006/relationships/image" Target="../media/image6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iff"/><Relationship Id="rId4" Type="http://schemas.openxmlformats.org/officeDocument/2006/relationships/image" Target="../media/image7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842553" y="678932"/>
            <a:ext cx="7772401" cy="2387601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400" b="1">
                <a:solidFill>
                  <a:srgbClr val="548235"/>
                </a:solidFill>
              </a:defRPr>
            </a:lvl1pPr>
          </a:lstStyle>
          <a:p>
            <a:pPr lvl="0" algn="l">
              <a:lnSpc>
                <a:spcPts val="45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200" b="1" smtClean="0">
                <a:solidFill>
                  <a:schemeClr val="tx1"/>
                </a:solidFill>
              </a:rPr>
              <a:t>Extract Signatures from Cancer Genomes to Imrpove Classification and Management of Cancers</a:t>
            </a:r>
            <a:endParaRPr sz="3200" b="1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8685" y="3248323"/>
            <a:ext cx="6820135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2400" b="1" i="0" strike="noStrike" cap="none" spc="0" normalizeH="0" baseline="0" smtClean="0">
                <a:ln>
                  <a:noFill/>
                </a:ln>
                <a:solidFill>
                  <a:srgbClr val="74348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ＭＳ Ｐゴシック"/>
              </a:rPr>
              <a:t>HCC Exome Sequencing Data Analysis</a:t>
            </a:r>
          </a:p>
          <a:p>
            <a:pPr marL="342900" marR="0" indent="-3429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2400" b="1" smtClean="0">
                <a:solidFill>
                  <a:srgbClr val="7434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Analysis of Multiple Omics Data</a:t>
            </a:r>
          </a:p>
          <a:p>
            <a:pPr marL="342900" marR="0" indent="-3429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2400" b="1" i="0" strike="noStrike" cap="none" spc="0" normalizeH="0" baseline="0" smtClean="0">
                <a:ln>
                  <a:noFill/>
                </a:ln>
                <a:solidFill>
                  <a:srgbClr val="74348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ＭＳ Ｐゴシック"/>
              </a:rPr>
              <a:t>Explore More</a:t>
            </a:r>
            <a:r>
              <a:rPr kumimoji="0" lang="en-US" altLang="zh-CN" sz="2400" b="1" i="0" strike="noStrike" cap="none" spc="0" normalizeH="0" smtClean="0">
                <a:ln>
                  <a:noFill/>
                </a:ln>
                <a:solidFill>
                  <a:srgbClr val="74348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ＭＳ Ｐゴシック"/>
              </a:rPr>
              <a:t> Information from Molecular Data</a:t>
            </a:r>
            <a:endParaRPr kumimoji="0" lang="zh-CN" altLang="en-US" sz="2400" b="1" i="0" strike="noStrike" cap="none" spc="0" normalizeH="0" baseline="0">
              <a:ln>
                <a:noFill/>
              </a:ln>
              <a:solidFill>
                <a:srgbClr val="743481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ＭＳ Ｐゴシック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56358" y="522987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>
              <a:buNone/>
            </a:pPr>
            <a:r>
              <a:rPr lang="en-US" altLang="zh-CN"/>
              <a:t>3</a:t>
            </a:r>
            <a:r>
              <a:rPr lang="en-US" altLang="zh-CN" smtClean="0"/>
              <a:t>. Decision trees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6880" t="15762" r="14266" b="19693"/>
          <a:stretch/>
        </p:blipFill>
        <p:spPr>
          <a:xfrm>
            <a:off x="923364" y="1591435"/>
            <a:ext cx="1416423" cy="279698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834493" y="650480"/>
            <a:ext cx="5709612" cy="4190461"/>
            <a:chOff x="2779965" y="1107680"/>
            <a:chExt cx="5709612" cy="419046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6" t="14895" r="5700" b="16999"/>
            <a:stretch/>
          </p:blipFill>
          <p:spPr>
            <a:xfrm>
              <a:off x="3065928" y="1627252"/>
              <a:ext cx="5154707" cy="171225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5" r="945" b="14503"/>
            <a:stretch/>
          </p:blipFill>
          <p:spPr>
            <a:xfrm>
              <a:off x="2886329" y="3496234"/>
              <a:ext cx="5603248" cy="180190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 flipV="1">
              <a:off x="2809096" y="3485212"/>
              <a:ext cx="276997" cy="1519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-log10</a:t>
              </a:r>
              <a:r>
                <a:rPr lang="en-US" altLang="zh-CN" sz="120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(pvalues)</a:t>
              </a:r>
              <a:endPara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flipV="1">
              <a:off x="2779965" y="1107680"/>
              <a:ext cx="276997" cy="1519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No.</a:t>
              </a:r>
              <a:r>
                <a:rPr kumimoji="0" lang="en-US" altLang="zh-CN" sz="1200" b="0" i="0" u="none" strike="noStrike" cap="none" spc="0" normalizeH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 </a:t>
              </a:r>
              <a:endPara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</p:grp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002454" y="5386751"/>
            <a:ext cx="6796732" cy="184666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SIRT6 POU5F1 ARID2 KAT6A MAPK14 ATRX SETD2 ALK USP9X MSH6 NCOA1 MN1 FGFR2 ARRB1 </a:t>
            </a:r>
            <a:endParaRPr kumimoji="0" lang="zh-CN" altLang="zh-CN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8186" y="5073211"/>
            <a:ext cx="366061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 </a:t>
            </a: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Tree &gt; 300 </a:t>
            </a: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&amp; LASSO </a:t>
            </a: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&gt; 500 </a:t>
            </a: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&amp; Fisher &lt; 0.3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16470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56358" y="522987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CN" smtClean="0"/>
              <a:t> Significantly Mutated </a:t>
            </a:r>
            <a:r>
              <a:rPr lang="en-US" altLang="zh-CN" smtClean="0"/>
              <a:t>Genes (Driver Events)</a:t>
            </a:r>
          </a:p>
          <a:p>
            <a:endParaRPr lang="en-US" altLang="zh-CN" sz="1800"/>
          </a:p>
          <a:p>
            <a:endParaRPr lang="en-US" altLang="zh-CN" sz="1800" smtClean="0"/>
          </a:p>
          <a:p>
            <a:endParaRPr lang="en-US" altLang="zh-CN" sz="1800"/>
          </a:p>
          <a:p>
            <a:endParaRPr lang="en-US" altLang="zh-CN" sz="1800" smtClean="0"/>
          </a:p>
          <a:p>
            <a:endParaRPr lang="en-US" altLang="zh-CN" sz="1800"/>
          </a:p>
          <a:p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/>
          </a:p>
          <a:p>
            <a:pPr lvl="1"/>
            <a:r>
              <a:rPr lang="en-US" altLang="zh-CN" sz="1800" b="1" u="sng" smtClean="0">
                <a:solidFill>
                  <a:schemeClr val="accent6">
                    <a:lumMod val="75000"/>
                  </a:schemeClr>
                </a:solidFill>
              </a:rPr>
              <a:t>Key</a:t>
            </a:r>
            <a:r>
              <a:rPr lang="en-US" altLang="zh-CN" sz="1800" smtClean="0"/>
              <a:t>: How to compute background mutation rate (BMR)?</a:t>
            </a:r>
          </a:p>
          <a:p>
            <a:pPr marL="800100" lvl="1" indent="-342900">
              <a:buAutoNum type="arabicPeriod"/>
            </a:pPr>
            <a:r>
              <a:rPr lang="en-US" altLang="zh-CN" sz="1800" smtClean="0"/>
              <a:t>Simple: use the same BMR for all genes</a:t>
            </a:r>
          </a:p>
          <a:p>
            <a:pPr marL="800100" lvl="1" indent="-342900">
              <a:buAutoNum type="arabicPeriod"/>
            </a:pPr>
            <a:endParaRPr lang="en-US" altLang="zh-CN" sz="1800"/>
          </a:p>
          <a:p>
            <a:pPr marL="457200" lvl="1" indent="0">
              <a:buNone/>
            </a:pPr>
            <a:endParaRPr lang="en-US" altLang="zh-CN" sz="1800" smtClean="0"/>
          </a:p>
          <a:p>
            <a:pPr marL="457200" lvl="1" indent="0">
              <a:buNone/>
            </a:pPr>
            <a:r>
              <a:rPr lang="en-US" altLang="zh-CN" sz="1800" smtClean="0"/>
              <a:t>      Question: not all genes have the same BMR</a:t>
            </a:r>
          </a:p>
        </p:txBody>
      </p:sp>
      <p:pic>
        <p:nvPicPr>
          <p:cNvPr id="4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2223" y="1154710"/>
            <a:ext cx="5254771" cy="21848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88"/>
          <p:cNvSpPr/>
          <p:nvPr/>
        </p:nvSpPr>
        <p:spPr>
          <a:xfrm>
            <a:off x="4450108" y="3339510"/>
            <a:ext cx="349069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200"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-US" sz="1200" smtClean="0">
                <a:latin typeface="Consolas"/>
                <a:ea typeface="Consolas"/>
                <a:cs typeface="Consolas"/>
                <a:sym typeface="Consolas"/>
              </a:rPr>
              <a:t>MutSigCV, </a:t>
            </a:r>
            <a:r>
              <a:rPr sz="1200" smtClean="0">
                <a:latin typeface="Consolas"/>
                <a:ea typeface="Consolas"/>
                <a:cs typeface="Consolas"/>
                <a:sym typeface="Consolas"/>
              </a:rPr>
              <a:t>Lawrence </a:t>
            </a:r>
            <a:r>
              <a:rPr sz="1200">
                <a:latin typeface="Consolas"/>
                <a:ea typeface="Consolas"/>
                <a:cs typeface="Consolas"/>
                <a:sym typeface="Consolas"/>
              </a:rPr>
              <a:t>et al., </a:t>
            </a:r>
            <a:r>
              <a:rPr sz="1200" i="1">
                <a:latin typeface="Consolas"/>
                <a:ea typeface="Consolas"/>
                <a:cs typeface="Consolas"/>
                <a:sym typeface="Consolas"/>
              </a:rPr>
              <a:t>Nature</a:t>
            </a:r>
            <a:r>
              <a:rPr sz="1200">
                <a:latin typeface="Consolas"/>
                <a:ea typeface="Consolas"/>
                <a:cs typeface="Consolas"/>
                <a:sym typeface="Consolas"/>
              </a:rPr>
              <a:t> 2013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008" y="4714822"/>
            <a:ext cx="31242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64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56358" y="522987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lvl="1" indent="0">
              <a:lnSpc>
                <a:spcPts val="3000"/>
              </a:lnSpc>
              <a:buNone/>
            </a:pPr>
            <a:r>
              <a:rPr lang="en-US" altLang="zh-CN" sz="1800" b="1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sz="1800" smtClean="0"/>
              <a:t>. MutSigCV, take into “neighbor” genes  </a:t>
            </a:r>
            <a:r>
              <a:rPr lang="en-US" altLang="zh-CN" sz="1800"/>
              <a:t>(DNA replication time, chromatin </a:t>
            </a:r>
            <a:r>
              <a:rPr lang="en-US" altLang="zh-CN" sz="1800"/>
              <a:t>state </a:t>
            </a:r>
            <a:r>
              <a:rPr lang="en-US" altLang="zh-CN" sz="1800" smtClean="0"/>
              <a:t>......) and consider the functional impact of mutations </a:t>
            </a:r>
            <a:r>
              <a:rPr lang="en-US" altLang="zh-CN" sz="1800" smtClean="0">
                <a:latin typeface="Consolas"/>
                <a:cs typeface="Consolas"/>
                <a:sym typeface="Consolas"/>
              </a:rPr>
              <a:t>(</a:t>
            </a:r>
            <a:r>
              <a:rPr lang="en-US" altLang="zh-CN" sz="1800" smtClean="0">
                <a:latin typeface="Consolas"/>
                <a:ea typeface="Consolas"/>
                <a:cs typeface="Consolas"/>
                <a:sym typeface="Consolas"/>
              </a:rPr>
              <a:t>Lawrence </a:t>
            </a:r>
            <a:r>
              <a:rPr lang="en-US" altLang="zh-CN" sz="1800">
                <a:latin typeface="Consolas"/>
                <a:ea typeface="Consolas"/>
                <a:cs typeface="Consolas"/>
                <a:sym typeface="Consolas"/>
              </a:rPr>
              <a:t>et al., </a:t>
            </a:r>
            <a:r>
              <a:rPr lang="en-US" altLang="zh-CN" sz="1800" i="1">
                <a:latin typeface="Consolas"/>
                <a:ea typeface="Consolas"/>
                <a:cs typeface="Consolas"/>
                <a:sym typeface="Consolas"/>
              </a:rPr>
              <a:t>Nature</a:t>
            </a:r>
            <a:r>
              <a:rPr lang="en-US" altLang="zh-CN" sz="1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zh-CN" sz="1800" smtClean="0">
                <a:latin typeface="Consolas"/>
                <a:ea typeface="Consolas"/>
                <a:cs typeface="Consolas"/>
                <a:sym typeface="Consolas"/>
              </a:rPr>
              <a:t>2013)</a:t>
            </a:r>
            <a:endParaRPr lang="en-US" altLang="zh-CN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" b="53175"/>
          <a:stretch/>
        </p:blipFill>
        <p:spPr>
          <a:xfrm>
            <a:off x="1110343" y="2155371"/>
            <a:ext cx="7217229" cy="33909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V="1">
            <a:off x="899014" y="3091027"/>
            <a:ext cx="276997" cy="1519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-log10</a:t>
            </a:r>
            <a:r>
              <a:rPr lang="en-US" altLang="zh-CN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(pvalues)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31206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394355"/>
              </p:ext>
            </p:extLst>
          </p:nvPr>
        </p:nvGraphicFramePr>
        <p:xfrm>
          <a:off x="718452" y="901026"/>
          <a:ext cx="7707090" cy="49554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4515"/>
                <a:gridCol w="1284515"/>
                <a:gridCol w="1284515"/>
                <a:gridCol w="1284515"/>
                <a:gridCol w="1643745"/>
                <a:gridCol w="925285"/>
              </a:tblGrid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MutSig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SimpleSig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Fisher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LASSO+Logistic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Tree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TP53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smtClean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#INF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29.83018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0.304314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534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397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BCL3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6.578463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10.12231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0.379915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FGFR3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4.114166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7.045684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0.907361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ROS1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3.79366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4.547061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0.715099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CDH20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3.402687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6.926731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0.126267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136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CRTC1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1.353728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4.372484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0.408134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MAPK14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0.985175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3.130134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0.125272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921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521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PAX3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0.846119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2.982586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0.48336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DAXX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0.453568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2.544639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0.448639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NCOA4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0.450982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3.393519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0.306448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TCF3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0.450982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0.914975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0.344961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RECQL4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0.373311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3.145051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0.479618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PLCG1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0.137132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1.111834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SETD2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0.04839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3.492845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0.082846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588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464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STK36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0.04839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1.614905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0.536567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683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Strong exposure to exogenous mutagens  </a:t>
            </a:r>
          </a:p>
          <a:p>
            <a:r>
              <a:rPr lang="en-US" altLang="zh-CN"/>
              <a:t> </a:t>
            </a:r>
            <a:r>
              <a:rPr lang="en-US" altLang="zh-CN" smtClean="0"/>
              <a:t>Endogenous mutagens</a:t>
            </a:r>
          </a:p>
          <a:p>
            <a:r>
              <a:rPr lang="en-US" altLang="zh-CN"/>
              <a:t> </a:t>
            </a:r>
            <a:r>
              <a:rPr lang="en-US" altLang="zh-CN" smtClean="0"/>
              <a:t>...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1.3 Substitution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  <p:pic>
        <p:nvPicPr>
          <p:cNvPr id="7" name="Picture 2" descr="Ts vs&#10;          T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47" y="642962"/>
            <a:ext cx="2933909" cy="313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244275"/>
              </p:ext>
            </p:extLst>
          </p:nvPr>
        </p:nvGraphicFramePr>
        <p:xfrm>
          <a:off x="822034" y="2915621"/>
          <a:ext cx="68349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C&gt;A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C&gt;G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C&gt;T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T&gt;A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T&gt;C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T&gt;G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55815"/>
              </p:ext>
            </p:extLst>
          </p:nvPr>
        </p:nvGraphicFramePr>
        <p:xfrm>
          <a:off x="2581562" y="3283441"/>
          <a:ext cx="68349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37541"/>
              </p:ext>
            </p:extLst>
          </p:nvPr>
        </p:nvGraphicFramePr>
        <p:xfrm>
          <a:off x="4082469" y="3279996"/>
          <a:ext cx="68349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578122"/>
              </p:ext>
            </p:extLst>
          </p:nvPr>
        </p:nvGraphicFramePr>
        <p:xfrm>
          <a:off x="5330446" y="3815701"/>
          <a:ext cx="152402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Subtypes</a:t>
                      </a:r>
                      <a:endParaRPr lang="zh-CN" altLang="en-US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940775" y="3855357"/>
            <a:ext cx="4196313" cy="2264195"/>
            <a:chOff x="1199396" y="3389681"/>
            <a:chExt cx="4196313" cy="2264195"/>
          </a:xfrm>
        </p:grpSpPr>
        <p:sp>
          <p:nvSpPr>
            <p:cNvPr id="13" name="文本框 12"/>
            <p:cNvSpPr txBox="1"/>
            <p:nvPr/>
          </p:nvSpPr>
          <p:spPr>
            <a:xfrm>
              <a:off x="3017865" y="4519476"/>
              <a:ext cx="161197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FragSeq (16)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  <p:sp>
          <p:nvSpPr>
            <p:cNvPr id="14" name="乘号 13"/>
            <p:cNvSpPr/>
            <p:nvPr/>
          </p:nvSpPr>
          <p:spPr>
            <a:xfrm>
              <a:off x="2096655" y="3389681"/>
              <a:ext cx="295563" cy="323335"/>
            </a:xfrm>
            <a:prstGeom prst="mathMultiply">
              <a:avLst>
                <a:gd name="adj1" fmla="val 0"/>
              </a:avLst>
            </a:pr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  <p:sp>
          <p:nvSpPr>
            <p:cNvPr id="15" name="乘号 14"/>
            <p:cNvSpPr/>
            <p:nvPr/>
          </p:nvSpPr>
          <p:spPr>
            <a:xfrm>
              <a:off x="5100146" y="3394332"/>
              <a:ext cx="295563" cy="323335"/>
            </a:xfrm>
            <a:prstGeom prst="mathMultiply">
              <a:avLst>
                <a:gd name="adj1" fmla="val 0"/>
              </a:avLst>
            </a:pr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  <p:sp>
          <p:nvSpPr>
            <p:cNvPr id="16" name="左大括号 15"/>
            <p:cNvSpPr/>
            <p:nvPr/>
          </p:nvSpPr>
          <p:spPr>
            <a:xfrm rot="16200000">
              <a:off x="2599870" y="3625785"/>
              <a:ext cx="134423" cy="2923149"/>
            </a:xfrm>
            <a:prstGeom prst="leftBrace">
              <a:avLst>
                <a:gd name="adj1" fmla="val 77179"/>
                <a:gd name="adj2" fmla="val 45284"/>
              </a:avLst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99396" y="5346101"/>
              <a:ext cx="30739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smtClean="0">
                  <a:ln>
                    <a:noFill/>
                  </a:ln>
                  <a:solidFill>
                    <a:srgbClr val="DA70D6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96</a:t>
              </a:r>
              <a:r>
                <a:rPr lang="en-US" altLang="zh-CN" sz="140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-substitution classification</a:t>
              </a:r>
              <a:endPara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473610" y="3777591"/>
            <a:ext cx="3456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__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05309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WTSI’s Framework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2" y="1436388"/>
            <a:ext cx="7606723" cy="4034236"/>
          </a:xfrm>
          <a:prstGeom prst="rect">
            <a:avLst/>
          </a:prstGeom>
        </p:spPr>
      </p:pic>
      <p:sp>
        <p:nvSpPr>
          <p:cNvPr id="6" name="Shape 88"/>
          <p:cNvSpPr/>
          <p:nvPr/>
        </p:nvSpPr>
        <p:spPr>
          <a:xfrm>
            <a:off x="4645077" y="5560671"/>
            <a:ext cx="379526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-US" sz="1600" smtClean="0">
                <a:latin typeface="Consolas"/>
                <a:ea typeface="Consolas"/>
                <a:cs typeface="Consolas"/>
                <a:sym typeface="Consolas"/>
              </a:rPr>
              <a:t>Ludmil </a:t>
            </a:r>
            <a:r>
              <a:rPr sz="1600" smtClean="0">
                <a:latin typeface="Consolas"/>
                <a:ea typeface="Consolas"/>
                <a:cs typeface="Consolas"/>
                <a:sym typeface="Consolas"/>
              </a:rPr>
              <a:t>et 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al., </a:t>
            </a:r>
            <a:r>
              <a:rPr lang="en-US" sz="1600" i="1" smtClean="0">
                <a:latin typeface="Consolas"/>
                <a:ea typeface="Consolas"/>
                <a:cs typeface="Consolas"/>
                <a:sym typeface="Consolas"/>
              </a:rPr>
              <a:t>Cell Report</a:t>
            </a:r>
            <a:r>
              <a:rPr sz="160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3155847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461282"/>
            <a:ext cx="5978979" cy="5836623"/>
          </a:xfrm>
          <a:prstGeom prst="rect">
            <a:avLst/>
          </a:prstGeom>
        </p:spPr>
      </p:pic>
      <p:sp>
        <p:nvSpPr>
          <p:cNvPr id="4" name="Shape 88"/>
          <p:cNvSpPr/>
          <p:nvPr/>
        </p:nvSpPr>
        <p:spPr>
          <a:xfrm>
            <a:off x="6604109" y="4903466"/>
            <a:ext cx="211211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indent="4572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indent="9144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indent="13716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indent="18288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  <a:lvl6pPr indent="22860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6pPr>
            <a:lvl7pPr indent="27432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7pPr>
            <a:lvl8pPr indent="32004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8pPr>
            <a:lvl9pPr indent="36576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9pPr>
          </a:lstStyle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-US" sz="1600" smtClean="0">
                <a:latin typeface="Consolas"/>
                <a:ea typeface="Consolas"/>
                <a:cs typeface="Consolas"/>
                <a:sym typeface="Consolas"/>
              </a:rPr>
              <a:t>Schulze </a:t>
            </a:r>
            <a:r>
              <a:rPr sz="1600" smtClean="0">
                <a:latin typeface="Consolas"/>
                <a:ea typeface="Consolas"/>
                <a:cs typeface="Consolas"/>
                <a:sym typeface="Consolas"/>
              </a:rPr>
              <a:t>et 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al., </a:t>
            </a:r>
            <a:endParaRPr lang="en-US" sz="1600" smtClean="0"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600" i="1" smtClean="0">
                <a:latin typeface="Consolas"/>
                <a:ea typeface="Consolas"/>
                <a:cs typeface="Consolas"/>
                <a:sym typeface="Consolas"/>
              </a:rPr>
              <a:t>NG</a:t>
            </a:r>
            <a:r>
              <a:rPr sz="1600" smtClean="0">
                <a:latin typeface="Consolas"/>
                <a:ea typeface="Consolas"/>
                <a:cs typeface="Consolas"/>
                <a:sym typeface="Consolas"/>
              </a:rPr>
              <a:t> 201</a:t>
            </a:r>
            <a:r>
              <a:rPr lang="en-US" sz="1600" smtClean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0244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Result </a:t>
            </a:r>
            <a:r>
              <a:rPr lang="en-US" altLang="zh-CN" smtClean="0"/>
              <a:t> </a:t>
            </a:r>
            <a:r>
              <a:rPr lang="en-US" altLang="zh-CN" smtClean="0"/>
              <a:t>- WTSI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86" y="2080833"/>
            <a:ext cx="3723790" cy="2532920"/>
          </a:xfrm>
          <a:prstGeom prst="rect">
            <a:avLst/>
          </a:prstGeom>
        </p:spPr>
      </p:pic>
      <p:sp>
        <p:nvSpPr>
          <p:cNvPr id="7" name="Shape 88"/>
          <p:cNvSpPr/>
          <p:nvPr/>
        </p:nvSpPr>
        <p:spPr>
          <a:xfrm>
            <a:off x="2054587" y="4646381"/>
            <a:ext cx="256095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-US" sz="1600" smtClean="0">
                <a:latin typeface="Consolas"/>
                <a:ea typeface="Consolas"/>
                <a:cs typeface="Consolas"/>
                <a:sym typeface="Consolas"/>
              </a:rPr>
              <a:t>NG:28478-6184=22,294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51" y="2080833"/>
            <a:ext cx="4047291" cy="2509959"/>
          </a:xfrm>
          <a:prstGeom prst="rect">
            <a:avLst/>
          </a:prstGeom>
        </p:spPr>
      </p:pic>
      <p:sp>
        <p:nvSpPr>
          <p:cNvPr id="8" name="Shape 88"/>
          <p:cNvSpPr/>
          <p:nvPr/>
        </p:nvSpPr>
        <p:spPr>
          <a:xfrm>
            <a:off x="6831361" y="4646381"/>
            <a:ext cx="143885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-US" altLang="zh-CN" sz="1600" smtClean="0">
                <a:latin typeface="Consolas"/>
                <a:ea typeface="Consolas"/>
                <a:cs typeface="Consolas"/>
                <a:sym typeface="Consolas"/>
              </a:rPr>
              <a:t>Ours: 1227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71305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Pathway and function analysis</a:t>
            </a:r>
          </a:p>
          <a:p>
            <a:r>
              <a:rPr lang="en-US" altLang="zh-CN"/>
              <a:t> </a:t>
            </a:r>
            <a:r>
              <a:rPr lang="en-US" altLang="zh-CN" smtClean="0"/>
              <a:t>Mode of Function: OncodriveROLE</a:t>
            </a:r>
          </a:p>
          <a:p>
            <a:r>
              <a:rPr lang="en-US" altLang="zh-CN"/>
              <a:t> </a:t>
            </a:r>
            <a:r>
              <a:rPr lang="en-US" altLang="zh-CN" smtClean="0"/>
              <a:t>Significance of mutual exclusivity</a:t>
            </a:r>
            <a:r>
              <a:rPr lang="en-US" altLang="zh-CN"/>
              <a:t>:</a:t>
            </a:r>
            <a:r>
              <a:rPr lang="en-US" altLang="zh-CN" smtClean="0"/>
              <a:t>MEMo</a:t>
            </a:r>
          </a:p>
          <a:p>
            <a:r>
              <a:rPr lang="en-US" altLang="zh-CN"/>
              <a:t> </a:t>
            </a:r>
            <a:r>
              <a:rPr lang="en-US" altLang="zh-CN" smtClean="0"/>
              <a:t>Identify networks:HotNet2, NBS,...</a:t>
            </a:r>
          </a:p>
          <a:p>
            <a:r>
              <a:rPr lang="en-US" altLang="zh-CN"/>
              <a:t> </a:t>
            </a:r>
            <a:r>
              <a:rPr lang="en-US" altLang="zh-CN" smtClean="0"/>
              <a:t>...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smtClean="0"/>
              <a:t>1.4 Further Computational Analysis</a:t>
            </a:r>
            <a:endParaRPr lang="zh-CN" altLang="en-US" sz="2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1237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628650" y="2769325"/>
            <a:ext cx="7886700" cy="6262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200" b="1" u="sng">
                <a:solidFill>
                  <a:srgbClr val="548235"/>
                </a:solidFill>
              </a:defRPr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lang="en-US" sz="3200" b="1" u="sng" smtClean="0">
                <a:solidFill>
                  <a:srgbClr val="548235"/>
                </a:solidFill>
              </a:rPr>
              <a:t>2</a:t>
            </a:r>
            <a:r>
              <a:rPr sz="3200" b="1" u="sng" smtClean="0">
                <a:solidFill>
                  <a:srgbClr val="548235"/>
                </a:solidFill>
              </a:rPr>
              <a:t>.  </a:t>
            </a:r>
            <a:r>
              <a:rPr lang="en-US" sz="3200" b="1" u="sng" smtClean="0">
                <a:solidFill>
                  <a:srgbClr val="548235"/>
                </a:solidFill>
              </a:rPr>
              <a:t>Integrated Analysis of Multiple Omics Data</a:t>
            </a:r>
            <a:endParaRPr sz="3200" b="1" u="sng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378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628650" y="2769325"/>
            <a:ext cx="7886700" cy="626202"/>
          </a:xfrm>
          <a:prstGeom prst="rect">
            <a:avLst/>
          </a:prstGeom>
        </p:spPr>
        <p:txBody>
          <a:bodyPr/>
          <a:lstStyle>
            <a:lvl1pPr>
              <a:defRPr sz="3200" b="1" u="sng">
                <a:solidFill>
                  <a:srgbClr val="548235"/>
                </a:solidFill>
              </a:defRPr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548235"/>
                </a:solidFill>
              </a:rPr>
              <a:t>1.  </a:t>
            </a:r>
            <a:r>
              <a:rPr lang="en-US" sz="3200" b="1" u="sng" smtClean="0">
                <a:solidFill>
                  <a:srgbClr val="548235"/>
                </a:solidFill>
              </a:rPr>
              <a:t>HCC Exome Sequencing Data Analysis</a:t>
            </a:r>
            <a:endParaRPr sz="3200" b="1" u="sng">
              <a:solidFill>
                <a:srgbClr val="548235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What and Why?</a:t>
            </a:r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pPr lvl="1"/>
            <a:r>
              <a:rPr lang="en-US" altLang="zh-CN" smtClean="0"/>
              <a:t>Describe the </a:t>
            </a:r>
            <a:r>
              <a:rPr lang="en-US" altLang="zh-CN" b="1" smtClean="0">
                <a:solidFill>
                  <a:schemeClr val="accent6">
                    <a:lumMod val="75000"/>
                  </a:schemeClr>
                </a:solidFill>
              </a:rPr>
              <a:t>severity</a:t>
            </a:r>
            <a:r>
              <a:rPr lang="en-US" altLang="zh-CN" smtClean="0"/>
              <a:t> of an individual’s cancer</a:t>
            </a:r>
          </a:p>
          <a:p>
            <a:pPr lvl="1"/>
            <a:r>
              <a:rPr lang="en-US" altLang="zh-CN" smtClean="0"/>
              <a:t>A common language for doctors to communicate about a patient and help to </a:t>
            </a:r>
            <a:r>
              <a:rPr lang="en-US" altLang="zh-CN" b="1" smtClean="0">
                <a:solidFill>
                  <a:schemeClr val="accent6">
                    <a:lumMod val="75000"/>
                  </a:schemeClr>
                </a:solidFill>
              </a:rPr>
              <a:t>develop a prognosis and design a treatment</a:t>
            </a:r>
            <a:r>
              <a:rPr lang="en-US" altLang="zh-CN" smtClean="0"/>
              <a:t>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2.0 Cancer Stage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20</a:t>
            </a:fld>
            <a:endParaRPr lang="zh-CN" altLang="en-US"/>
          </a:p>
        </p:txBody>
      </p:sp>
      <p:pic>
        <p:nvPicPr>
          <p:cNvPr id="5" name="图片 4" descr="cancer cell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97" y="1900555"/>
            <a:ext cx="1794510" cy="179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ategoriz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79" y="2047240"/>
            <a:ext cx="1943100" cy="1501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628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28650" y="615351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CN" b="1" smtClean="0">
                <a:solidFill>
                  <a:schemeClr val="accent6">
                    <a:lumMod val="75000"/>
                  </a:schemeClr>
                </a:solidFill>
              </a:rPr>
              <a:t>TNM Staging System by AJCC</a:t>
            </a:r>
            <a:r>
              <a:rPr lang="en-US" altLang="zh-CN" smtClean="0"/>
              <a:t>:</a:t>
            </a:r>
          </a:p>
          <a:p>
            <a:pPr marL="457200" lvl="1" indent="0">
              <a:buNone/>
            </a:pPr>
            <a:r>
              <a:rPr lang="en-US" altLang="zh-CN" smtClean="0">
                <a:solidFill>
                  <a:srgbClr val="7030A0"/>
                </a:solidFill>
              </a:rPr>
              <a:t>1. T: primary tumor (location,size,extent)</a:t>
            </a:r>
          </a:p>
          <a:p>
            <a:pPr marL="914400" lvl="1" indent="-457200">
              <a:buAutoNum type="arabicPeriod"/>
            </a:pPr>
            <a:endParaRPr lang="en-US" altLang="zh-CN"/>
          </a:p>
          <a:p>
            <a:pPr marL="914400" lvl="1" indent="-457200">
              <a:buAutoNum type="arabicPeriod"/>
            </a:pPr>
            <a:endParaRPr lang="en-US" altLang="zh-CN" smtClean="0"/>
          </a:p>
          <a:p>
            <a:pPr marL="914400" lvl="1" indent="-457200">
              <a:buAutoNum type="arabicPeriod"/>
            </a:pPr>
            <a:endParaRPr lang="en-US" altLang="zh-CN"/>
          </a:p>
          <a:p>
            <a:pPr marL="914400" lvl="1" indent="-457200">
              <a:buAutoNum type="arabicPeriod"/>
            </a:pPr>
            <a:endParaRPr lang="en-US" altLang="zh-CN" smtClean="0"/>
          </a:p>
          <a:p>
            <a:pPr marL="914400" lvl="1" indent="-457200">
              <a:buAutoNum type="arabicPeriod"/>
            </a:pPr>
            <a:endParaRPr lang="en-US" altLang="zh-CN"/>
          </a:p>
          <a:p>
            <a:pPr marL="457200" lvl="1" indent="0">
              <a:buNone/>
            </a:pPr>
            <a:endParaRPr lang="en-US" altLang="zh-CN" smtClean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r>
              <a:rPr lang="en-US" altLang="zh-CN" smtClean="0">
                <a:solidFill>
                  <a:srgbClr val="7030A0"/>
                </a:solidFill>
              </a:rPr>
              <a:t>2.    N: Lymph node involvement</a:t>
            </a:r>
            <a:endParaRPr lang="en-US" altLang="zh-CN" smtClean="0">
              <a:solidFill>
                <a:srgbClr val="7030A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80839"/>
              </p:ext>
            </p:extLst>
          </p:nvPr>
        </p:nvGraphicFramePr>
        <p:xfrm>
          <a:off x="1717219" y="1502834"/>
          <a:ext cx="6316438" cy="222042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10796"/>
                <a:gridCol w="4905642"/>
              </a:tblGrid>
              <a:tr h="4933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1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TX​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52400" marR="152400" marT="152400" marB="1524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Primary tumor cannot be evaluated​</a:t>
                      </a:r>
                      <a:endParaRPr lang="zh-CN" sz="1800" b="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52400" marR="152400" marT="152400" marB="152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933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1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52400" marR="152400" marT="152400" marB="1524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 evidence of primary tumor​</a:t>
                      </a:r>
                      <a:endParaRPr lang="zh-CN" sz="1800" b="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52400" marR="152400" marT="152400" marB="152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933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1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Tis​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52400" marR="152400" marT="152400" marB="1524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Carcinoma </a:t>
                      </a: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 </a:t>
                      </a:r>
                      <a:r>
                        <a:rPr lang="en-US" sz="1600" b="0" kern="0" smtClea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situ</a:t>
                      </a:r>
                      <a:endParaRPr lang="zh-CN" sz="1800" b="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52400" marR="152400" marT="152400" marB="152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022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1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T1–T4​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52400" marR="152400" marT="152400" marB="1524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 and/or extent of the primary tumor​</a:t>
                      </a:r>
                      <a:endParaRPr lang="zh-CN" sz="1800" b="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52400" marR="152400" marT="152400" marB="152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96717"/>
              </p:ext>
            </p:extLst>
          </p:nvPr>
        </p:nvGraphicFramePr>
        <p:xfrm>
          <a:off x="1717219" y="4368576"/>
          <a:ext cx="6316438" cy="17302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8359"/>
                <a:gridCol w="5068079"/>
              </a:tblGrid>
              <a:tr h="47672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1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NX</a:t>
                      </a:r>
                      <a:endParaRPr lang="zh-CN" sz="1600" b="1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Regional lymph </a:t>
                      </a: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nodes </a:t>
                      </a:r>
                      <a:r>
                        <a:rPr lang="en-US" sz="1600" b="0" kern="0" smtClea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cannot </a:t>
                      </a: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 evaluated​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672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1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N0</a:t>
                      </a:r>
                      <a:endParaRPr lang="zh-CN" sz="1600" b="1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 regional lymph node </a:t>
                      </a: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involvement </a:t>
                      </a:r>
                      <a:endParaRPr lang="en-US" sz="1600" b="0" kern="0" smtClean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0254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1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N1-N3​</a:t>
                      </a:r>
                      <a:endParaRPr lang="zh-CN" sz="1600" b="1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Involvement of regional lymph </a:t>
                      </a: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nodes </a:t>
                      </a:r>
                      <a:endParaRPr lang="en-US" sz="1600" b="0" kern="0" smtClean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smtClea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 and/or extent of spread)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887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28650" y="615351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>
              <a:buNone/>
            </a:pPr>
            <a:r>
              <a:rPr lang="en-US" altLang="zh-CN" b="1" smtClean="0">
                <a:solidFill>
                  <a:schemeClr val="accent6">
                    <a:lumMod val="75000"/>
                  </a:schemeClr>
                </a:solidFill>
              </a:rPr>
              <a:t>3.  </a:t>
            </a:r>
            <a:r>
              <a:rPr lang="en-US" altLang="zh-CN" smtClean="0">
                <a:solidFill>
                  <a:srgbClr val="7030A0"/>
                </a:solidFill>
              </a:rPr>
              <a:t>M: presence or absence of distant metastasis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09501"/>
              </p:ext>
            </p:extLst>
          </p:nvPr>
        </p:nvGraphicFramePr>
        <p:xfrm>
          <a:off x="2046514" y="1157248"/>
          <a:ext cx="5246915" cy="100111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2993"/>
                <a:gridCol w="3803922"/>
              </a:tblGrid>
              <a:tr h="47592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1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M0</a:t>
                      </a:r>
                      <a:endParaRPr lang="zh-CN" sz="1600" b="1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 </a:t>
                      </a: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distant </a:t>
                      </a:r>
                      <a:r>
                        <a:rPr lang="en-US" sz="1600" b="0" kern="0" smtClea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metastasis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592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1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M1</a:t>
                      </a:r>
                      <a:endParaRPr lang="zh-CN" sz="1600" b="1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1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Distant </a:t>
                      </a:r>
                      <a:r>
                        <a:rPr lang="en-US" sz="1600" b="0" kern="0" smtClean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metastasis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135978" marR="135978" marT="135978" marB="13597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206318" y="2179970"/>
            <a:ext cx="45576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https://cancerstaging.org/Pages/default.aspx</a:t>
            </a:r>
            <a:endParaRPr lang="zh-CN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53" y="2708856"/>
            <a:ext cx="7085094" cy="31660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24742" y="5947692"/>
            <a:ext cx="7282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www.nexavar-us.com/scripts/pages/en/health-care-provider/hcc</a:t>
            </a:r>
            <a:endParaRPr lang="zh-CN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553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FE_pathologic_T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382" y="426435"/>
            <a:ext cx="4423590" cy="2949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2" y="3375494"/>
            <a:ext cx="4423590" cy="2949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31972" y="5496894"/>
            <a:ext cx="26250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TCGA HCC Datasets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1972" y="4669234"/>
            <a:ext cx="33848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p.value=0.0232 (158,77,60)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1972" y="1471573"/>
            <a:ext cx="266255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p.value=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5.26E-06</a:t>
            </a:r>
          </a:p>
          <a:p>
            <a:pPr algn="l" rtl="0" latinLnBrk="1" hangingPunct="0"/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 (</a:t>
            </a:r>
            <a:r>
              <a:rPr lang="en-US" altLang="zh-CN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168,83,57,11</a:t>
            </a: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18951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28650" y="571808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CN" b="1" smtClean="0">
                <a:solidFill>
                  <a:schemeClr val="accent6">
                    <a:lumMod val="75000"/>
                  </a:schemeClr>
                </a:solidFill>
              </a:rPr>
              <a:t> Study Molecular classification</a:t>
            </a:r>
          </a:p>
          <a:p>
            <a:pPr marL="914400" lvl="1" indent="-457200">
              <a:buAutoNum type="arabicPeriod"/>
            </a:pPr>
            <a:r>
              <a:rPr lang="en-US" altLang="zh-CN" smtClean="0">
                <a:solidFill>
                  <a:srgbClr val="7030A0"/>
                </a:solidFill>
              </a:rPr>
              <a:t>Serve as a valuable adjunct to histopathology to help better diagnosis and prognosis. (new mechanism)</a:t>
            </a:r>
          </a:p>
          <a:p>
            <a:pPr marL="914400" lvl="1" indent="-457200">
              <a:buAutoNum type="arabicPeriod"/>
            </a:pPr>
            <a:r>
              <a:rPr lang="en-US" altLang="zh-CN" smtClean="0">
                <a:solidFill>
                  <a:srgbClr val="7030A0"/>
                </a:solidFill>
              </a:rPr>
              <a:t>Detect new target agents of drug reponse</a:t>
            </a:r>
          </a:p>
          <a:p>
            <a:pPr marL="914400" lvl="1" indent="-457200">
              <a:buAutoNum type="arabicPeriod"/>
            </a:pPr>
            <a:r>
              <a:rPr lang="en-US" altLang="zh-CN" smtClean="0">
                <a:solidFill>
                  <a:srgbClr val="7030A0"/>
                </a:solidFill>
              </a:rPr>
              <a:t>Explore current therapies to more patients</a:t>
            </a:r>
            <a:endParaRPr lang="en-US" altLang="zh-CN" smtClean="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2430403"/>
            <a:ext cx="3883479" cy="3883479"/>
          </a:xfrm>
          <a:prstGeom prst="rect">
            <a:avLst/>
          </a:prstGeom>
        </p:spPr>
      </p:pic>
      <p:sp>
        <p:nvSpPr>
          <p:cNvPr id="5" name="Shape 88"/>
          <p:cNvSpPr/>
          <p:nvPr/>
        </p:nvSpPr>
        <p:spPr>
          <a:xfrm>
            <a:off x="4645077" y="5760496"/>
            <a:ext cx="368305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-US" sz="1600" smtClean="0">
                <a:latin typeface="Consolas"/>
                <a:ea typeface="Consolas"/>
                <a:cs typeface="Consolas"/>
                <a:sym typeface="Consolas"/>
              </a:rPr>
              <a:t>Perez </a:t>
            </a:r>
            <a:r>
              <a:rPr sz="1600" smtClean="0">
                <a:latin typeface="Consolas"/>
                <a:ea typeface="Consolas"/>
                <a:cs typeface="Consolas"/>
                <a:sym typeface="Consolas"/>
              </a:rPr>
              <a:t>et 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al., </a:t>
            </a:r>
            <a:r>
              <a:rPr lang="en-US" altLang="zh-CN" sz="1600" i="1" smtClean="0">
                <a:latin typeface="Consolas"/>
                <a:ea typeface="Consolas"/>
                <a:cs typeface="Consolas"/>
                <a:sym typeface="Consolas"/>
              </a:rPr>
              <a:t>Cancer Cell </a:t>
            </a:r>
            <a:r>
              <a:rPr sz="1600" smtClean="0">
                <a:latin typeface="Consolas"/>
                <a:ea typeface="Consolas"/>
                <a:cs typeface="Consolas"/>
                <a:sym typeface="Consolas"/>
              </a:rPr>
              <a:t>201</a:t>
            </a:r>
            <a:r>
              <a:rPr lang="en-US" sz="1600" smtClean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5077" y="5203371"/>
            <a:ext cx="24984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 Drug repurposing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524681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How to combine multiple omics data?</a:t>
            </a:r>
          </a:p>
          <a:p>
            <a:pPr lvl="1"/>
            <a:r>
              <a:rPr lang="en-US" altLang="zh-CN" smtClean="0"/>
              <a:t>Combined then clustered</a:t>
            </a:r>
          </a:p>
          <a:p>
            <a:pPr lvl="1"/>
            <a:r>
              <a:rPr lang="en-US" altLang="zh-CN" smtClean="0"/>
              <a:t>Cluster of Cluster (COC)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 Methods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25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59576"/>
          <a:stretch/>
        </p:blipFill>
        <p:spPr>
          <a:xfrm>
            <a:off x="464201" y="2603111"/>
            <a:ext cx="1821799" cy="19911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43044"/>
          <a:stretch/>
        </p:blipFill>
        <p:spPr>
          <a:xfrm>
            <a:off x="4125081" y="2387125"/>
            <a:ext cx="4815419" cy="37219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40402" b="14454"/>
          <a:stretch/>
        </p:blipFill>
        <p:spPr>
          <a:xfrm>
            <a:off x="1356911" y="4671891"/>
            <a:ext cx="2685946" cy="17033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26771" y="3418114"/>
            <a:ext cx="598715" cy="51162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094544" y="4594260"/>
            <a:ext cx="442511" cy="498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376429" y="6095943"/>
            <a:ext cx="2073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Mo et al, </a:t>
            </a:r>
            <a:r>
              <a:rPr lang="en-US" altLang="zh-CN" sz="1400" i="1" smtClean="0">
                <a:latin typeface="Consolas" panose="020B0609020204030204" pitchFamily="49" charset="0"/>
                <a:cs typeface="Consolas" panose="020B0609020204030204" pitchFamily="49" charset="0"/>
              </a:rPr>
              <a:t>PNAS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2012</a:t>
            </a:r>
            <a:endParaRPr lang="zh-CN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11577" y="6095943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Hoadley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et al, </a:t>
            </a:r>
            <a:r>
              <a:rPr lang="en-US" altLang="zh-CN" sz="1400" i="1" smtClean="0">
                <a:latin typeface="Consolas" panose="020B0609020204030204" pitchFamily="49" charset="0"/>
                <a:cs typeface="Consolas" panose="020B0609020204030204" pitchFamily="49" charset="0"/>
              </a:rPr>
              <a:t>Cell</a:t>
            </a:r>
            <a:r>
              <a:rPr lang="en-US" altLang="zh-CN" sz="1400" i="1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endParaRPr lang="zh-CN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763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2102699" y="1538317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ER+</a:t>
            </a:r>
            <a:endParaRPr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3838092" y="1538317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ER-</a:t>
            </a:r>
            <a:endParaRPr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486164" y="152222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unknown</a:t>
            </a:r>
            <a:endParaRPr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图片 5" descr="COC2to2Kmeans.tif"/>
          <p:cNvPicPr>
            <a:picLocks noChangeAspect="1"/>
          </p:cNvPicPr>
          <p:nvPr/>
        </p:nvPicPr>
        <p:blipFill>
          <a:blip r:embed="rId2" cstate="print"/>
          <a:srcRect l="25773" t="25773" r="2062" b="12371"/>
          <a:stretch>
            <a:fillRect/>
          </a:stretch>
        </p:blipFill>
        <p:spPr>
          <a:xfrm>
            <a:off x="873560" y="1860780"/>
            <a:ext cx="4699925" cy="4028507"/>
          </a:xfrm>
          <a:prstGeom prst="rect">
            <a:avLst/>
          </a:prstGeom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636814" y="724208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CN" smtClean="0"/>
              <a:t> We should be cautious and careful in the selection of omics data and the corresponding methods.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10231" y="5476413"/>
            <a:ext cx="26250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TCGA BRCA Dataset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6905" t="66643" r="67402" b="5907"/>
          <a:stretch/>
        </p:blipFill>
        <p:spPr>
          <a:xfrm>
            <a:off x="5556052" y="2217846"/>
            <a:ext cx="3204207" cy="28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21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Gastric Cancer, Nature 2014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 TCGA Research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27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24" y="1818579"/>
            <a:ext cx="5758543" cy="44457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41112" y="1224951"/>
            <a:ext cx="313660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(1).somatic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copy number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(2).whole-exome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sequencing, </a:t>
            </a:r>
          </a:p>
          <a:p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(3).DNA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methylation profiling, </a:t>
            </a:r>
          </a:p>
          <a:p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(4).messengerRNAsequencing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(5).microRNA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(miRNA)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endParaRPr lang="en-US" altLang="zh-CN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(6).reverse-phase </a:t>
            </a:r>
            <a:r>
              <a:rPr lang="en-US" altLang="zh-CN" sz="1400" smtClean="0">
                <a:latin typeface="Consolas" panose="020B0609020204030204" pitchFamily="49" charset="0"/>
                <a:cs typeface="Consolas" panose="020B0609020204030204" pitchFamily="49" charset="0"/>
              </a:rPr>
              <a:t>protein array (RPPA)</a:t>
            </a:r>
            <a:endParaRPr lang="zh-CN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67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27416"/>
          <a:stretch/>
        </p:blipFill>
        <p:spPr>
          <a:xfrm>
            <a:off x="562766" y="1937407"/>
            <a:ext cx="6240805" cy="41259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93" y="533844"/>
            <a:ext cx="3575956" cy="2807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768" y="2873828"/>
            <a:ext cx="1428750" cy="304800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5" idx="1"/>
          </p:cNvCxnSpPr>
          <p:nvPr/>
        </p:nvCxnSpPr>
        <p:spPr>
          <a:xfrm>
            <a:off x="1404257" y="3026228"/>
            <a:ext cx="1201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130" y="2194711"/>
            <a:ext cx="1390650" cy="24765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778455" y="2340308"/>
            <a:ext cx="849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55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85" y="1326380"/>
            <a:ext cx="7998765" cy="41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43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b="1" smtClean="0">
                <a:solidFill>
                  <a:srgbClr val="548235"/>
                </a:solidFill>
              </a:rPr>
              <a:t>Introduction</a:t>
            </a:r>
            <a:endParaRPr sz="2800" b="1">
              <a:solidFill>
                <a:srgbClr val="548235"/>
              </a:solidFill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8194012" y="6327827"/>
            <a:ext cx="340262" cy="24319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</a:t>
            </a:fld>
            <a:endParaRPr sz="1200" b="1" dirty="0">
              <a:solidFill>
                <a:srgbClr val="888888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17552" r="2650" b="6940"/>
          <a:stretch/>
        </p:blipFill>
        <p:spPr>
          <a:xfrm>
            <a:off x="642543" y="1241458"/>
            <a:ext cx="7721600" cy="15794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8171" y="2992645"/>
            <a:ext cx="38914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</a:t>
            </a:r>
            <a:r>
              <a:rPr kumimoji="0" lang="en-US" altLang="zh-CN" sz="180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 </a:t>
            </a:r>
            <a:r>
              <a:rPr kumimoji="0" lang="en-US" altLang="zh-CN" sz="180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TP53:</a:t>
            </a:r>
            <a:r>
              <a:rPr kumimoji="0" lang="en-US" altLang="zh-CN" sz="180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 Probe, mutation sites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idx="1"/>
          </p:nvPr>
        </p:nvSpPr>
        <p:spPr>
          <a:xfrm>
            <a:off x="559993" y="3834009"/>
            <a:ext cx="7886700" cy="2493818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en-US" altLang="zh-CN" smtClean="0"/>
              <a:t>Targeted exome </a:t>
            </a:r>
            <a:r>
              <a:rPr lang="en-US" altLang="zh-CN"/>
              <a:t>sequencing </a:t>
            </a:r>
            <a:r>
              <a:rPr lang="en-US" altLang="zh-CN" u="sng">
                <a:solidFill>
                  <a:schemeClr val="accent6">
                    <a:lumMod val="75000"/>
                  </a:schemeClr>
                </a:solidFill>
              </a:rPr>
              <a:t>440 designed genes</a:t>
            </a:r>
            <a:r>
              <a:rPr lang="en-US" altLang="zh-CN"/>
              <a:t> of advanced HCC </a:t>
            </a:r>
            <a:r>
              <a:rPr lang="en-US" altLang="zh-CN" smtClean="0"/>
              <a:t>patients (recurrent in 2 years) </a:t>
            </a:r>
            <a:r>
              <a:rPr lang="en-US" altLang="zh-CN"/>
              <a:t>with </a:t>
            </a:r>
            <a:r>
              <a:rPr lang="en-US" altLang="zh-CN" u="sng" smtClean="0">
                <a:solidFill>
                  <a:schemeClr val="accent6">
                    <a:lumMod val="75000"/>
                  </a:schemeClr>
                </a:solidFill>
              </a:rPr>
              <a:t>Sorafenib</a:t>
            </a:r>
            <a:r>
              <a:rPr lang="en-US" altLang="zh-CN" smtClean="0"/>
              <a:t> treatment.</a:t>
            </a:r>
            <a:endParaRPr lang="en-US" altLang="zh-CN" smtClean="0"/>
          </a:p>
          <a:p>
            <a:r>
              <a:rPr lang="en-US" altLang="zh-CN"/>
              <a:t> </a:t>
            </a:r>
            <a:r>
              <a:rPr lang="en-US" altLang="zh-CN" smtClean="0"/>
              <a:t>101</a:t>
            </a:r>
            <a:r>
              <a:rPr lang="en-US" altLang="zh-CN" smtClean="0"/>
              <a:t> </a:t>
            </a:r>
            <a:r>
              <a:rPr lang="en-US" altLang="zh-CN" smtClean="0"/>
              <a:t>patients with </a:t>
            </a:r>
            <a:r>
              <a:rPr lang="en-US" altLang="zh-CN" u="sng" smtClean="0">
                <a:solidFill>
                  <a:schemeClr val="accent6">
                    <a:lumMod val="75000"/>
                  </a:schemeClr>
                </a:solidFill>
              </a:rPr>
              <a:t>PR+CR, SD, PD</a:t>
            </a:r>
            <a:r>
              <a:rPr lang="en-US" altLang="zh-CN" smtClean="0"/>
              <a:t> </a:t>
            </a:r>
            <a:r>
              <a:rPr lang="en-US" altLang="zh-CN" smtClean="0"/>
              <a:t>respectively</a:t>
            </a:r>
          </a:p>
          <a:p>
            <a:r>
              <a:rPr lang="en-US" altLang="zh-CN"/>
              <a:t> </a:t>
            </a:r>
            <a:r>
              <a:rPr lang="en-US" altLang="zh-CN" smtClean="0"/>
              <a:t>We want to detect significant signatures that can predict the drug response and then validate it.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4" y="1479841"/>
            <a:ext cx="4023285" cy="32363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1479841"/>
            <a:ext cx="4024993" cy="345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41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28650" y="528265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CN" smtClean="0"/>
              <a:t> Papillary Thyroid Carcinoma, Cell 2014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23" y="977326"/>
            <a:ext cx="5200074" cy="52000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3782" y="2992590"/>
            <a:ext cx="267316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//mutation+expression: 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meta-cluster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43782" y="3883899"/>
            <a:ext cx="233653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//molecular subtypes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58569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>
            <a:spLocks/>
          </p:cNvSpPr>
          <p:nvPr/>
        </p:nvSpPr>
        <p:spPr>
          <a:xfrm>
            <a:off x="628650" y="528265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914400" lvl="1" indent="-457200">
              <a:buAutoNum type="arabicPeriod"/>
            </a:pPr>
            <a:r>
              <a:rPr lang="en-US" altLang="zh-CN" sz="1800" smtClean="0"/>
              <a:t>Ras-Like-PTCs and BRAF</a:t>
            </a:r>
            <a:r>
              <a:rPr lang="en-US" altLang="zh-CN" sz="1800" baseline="30000" smtClean="0"/>
              <a:t>V600E</a:t>
            </a:r>
            <a:r>
              <a:rPr lang="en-US" altLang="zh-CN" sz="1800" smtClean="0"/>
              <a:t>-Like-PTCs are fundamentally different in their genomic, epigenomic and proteomic profiles. (known histological differences)</a:t>
            </a:r>
          </a:p>
          <a:p>
            <a:pPr marL="914400" lvl="1" indent="-457200">
              <a:buAutoNum type="arabicPeriod"/>
            </a:pPr>
            <a:r>
              <a:rPr lang="en-US" altLang="zh-CN" sz="1800" smtClean="0"/>
              <a:t>Refined classification (reunite RL-PTCs with follicular carcinomias)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56" y="1717222"/>
            <a:ext cx="7026563" cy="46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00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 LRAcluster </a:t>
            </a:r>
            <a:r>
              <a:rPr lang="en-US" altLang="zh-CN" smtClean="0"/>
              <a:t>Overview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33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3" y="1292304"/>
            <a:ext cx="4410097" cy="4688854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45197"/>
              </p:ext>
            </p:extLst>
          </p:nvPr>
        </p:nvGraphicFramePr>
        <p:xfrm>
          <a:off x="5671477" y="629309"/>
          <a:ext cx="259873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公式" r:id="rId4" imgW="1574800" imgH="292100" progId="Equation.3">
                  <p:embed/>
                </p:oleObj>
              </mc:Choice>
              <mc:Fallback>
                <p:oleObj name="公式" r:id="rId4" imgW="1574800" imgH="2921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1477" y="629309"/>
                        <a:ext cx="2598737" cy="487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111" y="1228853"/>
            <a:ext cx="2947253" cy="2173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l="17986" t="48351" r="22089" b="4956"/>
          <a:stretch/>
        </p:blipFill>
        <p:spPr>
          <a:xfrm>
            <a:off x="5671477" y="3514750"/>
            <a:ext cx="2828887" cy="26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05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Clinical information vs. Survival Analysis (346)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2.4 </a:t>
            </a:r>
            <a:r>
              <a:rPr lang="en-US" altLang="zh-CN" sz="2400" smtClean="0"/>
              <a:t>TCGA HCC Data Analysis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34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912408"/>
              </p:ext>
            </p:extLst>
          </p:nvPr>
        </p:nvGraphicFramePr>
        <p:xfrm>
          <a:off x="628650" y="1699986"/>
          <a:ext cx="8229600" cy="4450080"/>
        </p:xfrm>
        <a:graphic>
          <a:graphicData uri="http://schemas.openxmlformats.org/drawingml/2006/table">
            <a:tbl>
              <a:tblPr firstRow="1" bandRow="1"/>
              <a:tblGrid>
                <a:gridCol w="2582636"/>
                <a:gridCol w="2743200"/>
                <a:gridCol w="2903764"/>
              </a:tblGrid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endParaRPr lang="zh-CN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/>
                      <a:r>
                        <a:rPr lang="en-US" altLang="zh-CN" sz="140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Survival</a:t>
                      </a:r>
                      <a:r>
                        <a:rPr lang="en-US" altLang="zh-CN" sz="1400" baseline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altLang="zh-CN" sz="1400" baseline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Analysis(p.v)</a:t>
                      </a:r>
                      <a:endParaRPr lang="zh-CN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/>
                      <a:r>
                        <a:rPr lang="en-US" altLang="zh-CN" sz="140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Samples in Each Types</a:t>
                      </a:r>
                      <a:endParaRPr lang="zh-CN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105,217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neoplasm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histologic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44,154,108,12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family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cancer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history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1" i="0" u="sng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0.0513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177,103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tumor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166,135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vasular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invasion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1" i="0" u="sng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0.0442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14,88,187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Hepatitis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1" i="0" u="sng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0.000182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NO=202,YES=98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Alcohol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consumption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NO=203,YES=97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pathological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1" i="0" u="sng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158,77,60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Pathologic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i="0" u="sng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5.26E-06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168,83,57,11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Pathologic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N0=222，N1=3，NX=96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Pathologic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0.00022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>
                      <a:lvl1pPr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1pPr>
                      <a:lvl2pPr indent="457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2pPr>
                      <a:lvl3pPr indent="914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3pPr>
                      <a:lvl4pPr indent="1371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4pPr>
                      <a:lvl5pPr indent="18288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5pPr>
                      <a:lvl6pPr indent="22860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6pPr>
                      <a:lvl7pPr indent="27432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7pPr>
                      <a:lvl8pPr indent="32004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8pPr>
                      <a:lvl9pPr indent="3657600" algn="r">
                        <a:defRPr sz="1200" b="1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  <a:sym typeface="Consolas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M0=233，M1=3，MX=86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5750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FE_vasular_invasiony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279" y="476841"/>
            <a:ext cx="4211960" cy="2807973"/>
          </a:xfrm>
          <a:prstGeom prst="rect">
            <a:avLst/>
          </a:prstGeom>
        </p:spPr>
      </p:pic>
      <p:pic>
        <p:nvPicPr>
          <p:cNvPr id="4" name="图片 3" descr="SFE_new_tumor_event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5271" y="3377238"/>
            <a:ext cx="4211960" cy="2807973"/>
          </a:xfrm>
          <a:prstGeom prst="rect">
            <a:avLst/>
          </a:prstGeom>
        </p:spPr>
      </p:pic>
      <p:pic>
        <p:nvPicPr>
          <p:cNvPr id="5" name="图片 4" descr="SFE_pathologic_T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9260" y="476841"/>
            <a:ext cx="4113109" cy="27420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61" y="3377238"/>
            <a:ext cx="4162534" cy="27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63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To which extent clinical subtypes have some corresponse with molecular subtypes?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Clinical vs. </a:t>
            </a:r>
            <a:r>
              <a:rPr lang="en-US" altLang="zh-CN" smtClean="0"/>
              <a:t>Molecular (1)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36</a:t>
            </a:fld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87159" y="1955905"/>
            <a:ext cx="8385062" cy="3822165"/>
            <a:chOff x="453800" y="2167936"/>
            <a:chExt cx="8385062" cy="3822165"/>
          </a:xfrm>
        </p:grpSpPr>
        <p:grpSp>
          <p:nvGrpSpPr>
            <p:cNvPr id="14" name="组合 13"/>
            <p:cNvGrpSpPr/>
            <p:nvPr/>
          </p:nvGrpSpPr>
          <p:grpSpPr>
            <a:xfrm>
              <a:off x="453800" y="2167936"/>
              <a:ext cx="8385062" cy="1971906"/>
              <a:chOff x="453800" y="2167936"/>
              <a:chExt cx="8385062" cy="1971906"/>
            </a:xfrm>
          </p:grpSpPr>
          <p:pic>
            <p:nvPicPr>
              <p:cNvPr id="5" name="图片 4" descr="CNV3_pathologic_stage.tif"/>
              <p:cNvPicPr>
                <a:picLocks noChangeAspect="1"/>
              </p:cNvPicPr>
              <p:nvPr/>
            </p:nvPicPr>
            <p:blipFill rotWithShape="1">
              <a:blip r:embed="rId2" cstate="print"/>
              <a:srcRect t="10807"/>
              <a:stretch/>
            </p:blipFill>
            <p:spPr>
              <a:xfrm>
                <a:off x="2501494" y="2233250"/>
                <a:ext cx="1963186" cy="1751032"/>
              </a:xfrm>
              <a:prstGeom prst="rect">
                <a:avLst/>
              </a:prstGeom>
            </p:spPr>
          </p:pic>
          <p:pic>
            <p:nvPicPr>
              <p:cNvPr id="6" name="图片 5" descr="COC_pathologic_stage1.tif"/>
              <p:cNvPicPr>
                <a:picLocks noChangeAspect="1"/>
              </p:cNvPicPr>
              <p:nvPr/>
            </p:nvPicPr>
            <p:blipFill rotWithShape="1">
              <a:blip r:embed="rId3" cstate="print"/>
              <a:srcRect t="8314"/>
              <a:stretch/>
            </p:blipFill>
            <p:spPr>
              <a:xfrm>
                <a:off x="453800" y="2167936"/>
                <a:ext cx="2002450" cy="1835978"/>
              </a:xfrm>
              <a:prstGeom prst="rect">
                <a:avLst/>
              </a:prstGeom>
            </p:spPr>
          </p:pic>
          <p:pic>
            <p:nvPicPr>
              <p:cNvPr id="7" name="图片 6" descr="GE4_pathologic_stage.tif"/>
              <p:cNvPicPr>
                <a:picLocks noChangeAspect="1"/>
              </p:cNvPicPr>
              <p:nvPr/>
            </p:nvPicPr>
            <p:blipFill rotWithShape="1">
              <a:blip r:embed="rId4" cstate="print"/>
              <a:srcRect t="11138"/>
              <a:stretch/>
            </p:blipFill>
            <p:spPr>
              <a:xfrm>
                <a:off x="4674246" y="2244136"/>
                <a:ext cx="2002450" cy="1779410"/>
              </a:xfrm>
              <a:prstGeom prst="rect">
                <a:avLst/>
              </a:prstGeom>
            </p:spPr>
          </p:pic>
          <p:pic>
            <p:nvPicPr>
              <p:cNvPr id="8" name="图片 7" descr="mi3_pathologic_stage.tif"/>
              <p:cNvPicPr>
                <a:picLocks noChangeAspect="1"/>
              </p:cNvPicPr>
              <p:nvPr/>
            </p:nvPicPr>
            <p:blipFill rotWithShape="1">
              <a:blip r:embed="rId5" cstate="print"/>
              <a:srcRect t="11457"/>
              <a:stretch/>
            </p:blipFill>
            <p:spPr>
              <a:xfrm>
                <a:off x="6797148" y="2255022"/>
                <a:ext cx="2041714" cy="1807788"/>
              </a:xfrm>
              <a:prstGeom prst="rect">
                <a:avLst/>
              </a:prstGeom>
            </p:spPr>
          </p:pic>
          <p:grpSp>
            <p:nvGrpSpPr>
              <p:cNvPr id="13" name="组合 12"/>
              <p:cNvGrpSpPr/>
              <p:nvPr/>
            </p:nvGrpSpPr>
            <p:grpSpPr>
              <a:xfrm>
                <a:off x="1342990" y="3770512"/>
                <a:ext cx="6956387" cy="369330"/>
                <a:chOff x="1342990" y="3770512"/>
                <a:chExt cx="6956387" cy="369330"/>
              </a:xfrm>
            </p:grpSpPr>
            <p:sp>
              <p:nvSpPr>
                <p:cNvPr id="9" name="文本框 8"/>
                <p:cNvSpPr txBox="1"/>
                <p:nvPr/>
              </p:nvSpPr>
              <p:spPr>
                <a:xfrm>
                  <a:off x="1342990" y="3770512"/>
                  <a:ext cx="472243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800" b="0" i="0" u="none" strike="noStrike" cap="none" spc="0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onsolas" panose="020B0609020204030204" pitchFamily="49" charset="0"/>
                      <a:cs typeface="Consolas" panose="020B0609020204030204" pitchFamily="49" charset="0"/>
                      <a:sym typeface="ＭＳ Ｐゴシック"/>
                    </a:rPr>
                    <a:t>COC</a:t>
                  </a: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ＭＳ Ｐゴシック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3329126" y="3770512"/>
                  <a:ext cx="472243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800" b="0" i="0" u="none" strike="noStrike" cap="none" spc="0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onsolas" panose="020B0609020204030204" pitchFamily="49" charset="0"/>
                      <a:cs typeface="Consolas" panose="020B0609020204030204" pitchFamily="49" charset="0"/>
                      <a:sym typeface="ＭＳ Ｐゴシック"/>
                    </a:rPr>
                    <a:t>CNV</a:t>
                  </a: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ＭＳ Ｐゴシック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5151057" y="3770512"/>
                  <a:ext cx="1232067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800" b="0" i="0" u="none" strike="noStrike" cap="none" spc="0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onsolas" panose="020B0609020204030204" pitchFamily="49" charset="0"/>
                      <a:cs typeface="Consolas" panose="020B0609020204030204" pitchFamily="49" charset="0"/>
                      <a:sym typeface="ＭＳ Ｐゴシック"/>
                    </a:rPr>
                    <a:t>GeneExpre</a:t>
                  </a: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ＭＳ Ｐゴシック"/>
                  </a:endParaRPr>
                </a:p>
              </p:txBody>
            </p:sp>
            <p:sp>
              <p:nvSpPr>
                <p:cNvPr id="12" name="文本框 11"/>
                <p:cNvSpPr txBox="1"/>
                <p:nvPr/>
              </p:nvSpPr>
              <p:spPr>
                <a:xfrm>
                  <a:off x="7573859" y="3770512"/>
                  <a:ext cx="725518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800" b="0" i="0" u="none" strike="noStrike" cap="none" spc="0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onsolas" panose="020B0609020204030204" pitchFamily="49" charset="0"/>
                      <a:cs typeface="Consolas" panose="020B0609020204030204" pitchFamily="49" charset="0"/>
                      <a:sym typeface="ＭＳ Ｐゴシック"/>
                    </a:rPr>
                    <a:t>miRNA</a:t>
                  </a: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ＭＳ Ｐゴシック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483697" y="4158343"/>
              <a:ext cx="8355165" cy="1831758"/>
              <a:chOff x="483697" y="4158343"/>
              <a:chExt cx="8355165" cy="1831758"/>
            </a:xfrm>
          </p:grpSpPr>
          <p:pic>
            <p:nvPicPr>
              <p:cNvPr id="15" name="图片 14" descr="CNV3_vasular_invasion.tif"/>
              <p:cNvPicPr>
                <a:picLocks noChangeAspect="1"/>
              </p:cNvPicPr>
              <p:nvPr/>
            </p:nvPicPr>
            <p:blipFill rotWithShape="1">
              <a:blip r:embed="rId6" cstate="print"/>
              <a:srcRect t="11065"/>
              <a:stretch/>
            </p:blipFill>
            <p:spPr>
              <a:xfrm>
                <a:off x="2501494" y="4201885"/>
                <a:ext cx="1963186" cy="1745957"/>
              </a:xfrm>
              <a:prstGeom prst="rect">
                <a:avLst/>
              </a:prstGeom>
            </p:spPr>
          </p:pic>
          <p:pic>
            <p:nvPicPr>
              <p:cNvPr id="16" name="图片 15" descr="GE4_vasular_invasion.tif"/>
              <p:cNvPicPr>
                <a:picLocks noChangeAspect="1"/>
              </p:cNvPicPr>
              <p:nvPr/>
            </p:nvPicPr>
            <p:blipFill rotWithShape="1">
              <a:blip r:embed="rId7" cstate="print"/>
              <a:srcRect t="10519"/>
              <a:stretch/>
            </p:blipFill>
            <p:spPr>
              <a:xfrm>
                <a:off x="4704143" y="4180113"/>
                <a:ext cx="2022776" cy="1809987"/>
              </a:xfrm>
              <a:prstGeom prst="rect">
                <a:avLst/>
              </a:prstGeom>
            </p:spPr>
          </p:pic>
          <p:pic>
            <p:nvPicPr>
              <p:cNvPr id="17" name="图片 16" descr="miRNA3_vasular_invasion.tif"/>
              <p:cNvPicPr>
                <a:picLocks noChangeAspect="1"/>
              </p:cNvPicPr>
              <p:nvPr/>
            </p:nvPicPr>
            <p:blipFill rotWithShape="1">
              <a:blip r:embed="rId8" cstate="print"/>
              <a:srcRect t="12166"/>
              <a:stretch/>
            </p:blipFill>
            <p:spPr>
              <a:xfrm>
                <a:off x="6821363" y="4212771"/>
                <a:ext cx="2017499" cy="1772053"/>
              </a:xfrm>
              <a:prstGeom prst="rect">
                <a:avLst/>
              </a:prstGeom>
            </p:spPr>
          </p:pic>
          <p:pic>
            <p:nvPicPr>
              <p:cNvPr id="18" name="图片 17" descr="COC2_vasular_invasion.tif"/>
              <p:cNvPicPr>
                <a:picLocks noChangeAspect="1"/>
              </p:cNvPicPr>
              <p:nvPr/>
            </p:nvPicPr>
            <p:blipFill rotWithShape="1">
              <a:blip r:embed="rId9" cstate="print"/>
              <a:srcRect t="9220"/>
              <a:stretch/>
            </p:blipFill>
            <p:spPr>
              <a:xfrm>
                <a:off x="483697" y="4158343"/>
                <a:ext cx="2017797" cy="1831758"/>
              </a:xfrm>
              <a:prstGeom prst="rect">
                <a:avLst/>
              </a:prstGeom>
            </p:spPr>
          </p:pic>
        </p:grpSp>
      </p:grpSp>
      <p:sp>
        <p:nvSpPr>
          <p:cNvPr id="21" name="文本框 20"/>
          <p:cNvSpPr txBox="1"/>
          <p:nvPr/>
        </p:nvSpPr>
        <p:spPr>
          <a:xfrm>
            <a:off x="6612801" y="1664066"/>
            <a:ext cx="211211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//pathologic stage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78085" y="5526326"/>
            <a:ext cx="211211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Vasular invasion</a:t>
            </a:r>
            <a:endParaRPr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7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25034"/>
              </p:ext>
            </p:extLst>
          </p:nvPr>
        </p:nvGraphicFramePr>
        <p:xfrm>
          <a:off x="421822" y="920747"/>
          <a:ext cx="840042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49"/>
                <a:gridCol w="1317172"/>
                <a:gridCol w="1262743"/>
                <a:gridCol w="1698171"/>
                <a:gridCol w="1550589"/>
              </a:tblGrid>
              <a:tr h="370840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COC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CNV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miRNA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0.22216699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0.59504899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0.500251736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0.94330464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neoplasm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histologic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0.03762931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0.535232384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0.027986007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0.31334333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family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cancer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history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0.00414964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0.385807096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0.00149925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0.97301349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tumor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0.68582553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0.807096452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0.357321339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0.2053973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vasular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invasion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0.02021166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0.56121939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0.004497751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0.37681159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Hepatitis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0.01172148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0.794602699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0.016491754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0.10644678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Alcohol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consumption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0.24469894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0.460769615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0.101449275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0.07646177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pathological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0.09907631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0.861569215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0.116941529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0.98550725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Pathologic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0.60474834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0.313343328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0.566216892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0.97251374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Pathologic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0.22127901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0.763552158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0.540931427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0.31119166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Pathologic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0.7404977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0.780147655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0.50125814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0.6365567</a:t>
                      </a:r>
                    </a:p>
                  </a:txBody>
                  <a:tcPr marL="9525" marR="9525" marT="9525" marB="0" anchor="ctr">
                    <a:solidFill>
                      <a:srgbClr val="DA70D6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38570" y="5471010"/>
            <a:ext cx="828367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//p.values between clinical classifications and molecular classifications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22380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Use molecular subtypes to make survival analysis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Clinical </a:t>
            </a:r>
            <a:r>
              <a:rPr lang="en-US" altLang="zh-CN" smtClean="0"/>
              <a:t>vs. Molecular (2)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38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847139"/>
              </p:ext>
            </p:extLst>
          </p:nvPr>
        </p:nvGraphicFramePr>
        <p:xfrm>
          <a:off x="994115" y="1853276"/>
          <a:ext cx="4154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982"/>
                <a:gridCol w="2745845"/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Survival</a:t>
                      </a:r>
                      <a:r>
                        <a:rPr lang="en-US" altLang="zh-CN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analysis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COCcluster2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CNV_3 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0.0484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GeneExpre_4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miRNA_3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图片 5" descr="SFE_COC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1777" y="1625482"/>
            <a:ext cx="3419642" cy="2279761"/>
          </a:xfrm>
          <a:prstGeom prst="rect">
            <a:avLst/>
          </a:prstGeom>
        </p:spPr>
      </p:pic>
      <p:pic>
        <p:nvPicPr>
          <p:cNvPr id="7" name="图片 6" descr="SFE_cli_COC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9868" y="4271261"/>
            <a:ext cx="2316979" cy="1544653"/>
          </a:xfrm>
          <a:prstGeom prst="rect">
            <a:avLst/>
          </a:prstGeom>
        </p:spPr>
      </p:pic>
      <p:pic>
        <p:nvPicPr>
          <p:cNvPr id="8" name="图片 7" descr="SFE_CNVk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1807" y="4271262"/>
            <a:ext cx="2432936" cy="1621958"/>
          </a:xfrm>
          <a:prstGeom prst="rect">
            <a:avLst/>
          </a:prstGeom>
        </p:spPr>
      </p:pic>
      <p:pic>
        <p:nvPicPr>
          <p:cNvPr id="9" name="图片 8" descr="SFE_GEk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875" y="4271262"/>
            <a:ext cx="2441863" cy="16279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51349" y="3780983"/>
            <a:ext cx="4722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COC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75925" y="5821615"/>
            <a:ext cx="6192150" cy="369330"/>
            <a:chOff x="1458772" y="5752197"/>
            <a:chExt cx="6192150" cy="369330"/>
          </a:xfrm>
        </p:grpSpPr>
        <p:sp>
          <p:nvSpPr>
            <p:cNvPr id="11" name="文本框 10"/>
            <p:cNvSpPr txBox="1"/>
            <p:nvPr/>
          </p:nvSpPr>
          <p:spPr>
            <a:xfrm>
              <a:off x="4572000" y="5752197"/>
              <a:ext cx="47224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CNV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58772" y="5752197"/>
              <a:ext cx="123206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GeneExpre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925404" y="5752197"/>
              <a:ext cx="72551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miRNA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389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How to combine clinical and molecular information?</a:t>
            </a:r>
          </a:p>
          <a:p>
            <a:pPr lvl="1"/>
            <a:r>
              <a:rPr lang="en-US" altLang="zh-CN" smtClean="0"/>
              <a:t>Cluster of Cluster -&gt; (make clinical classification as a new feature)</a:t>
            </a:r>
          </a:p>
          <a:p>
            <a:pPr lvl="1"/>
            <a:r>
              <a:rPr lang="en-US" altLang="zh-CN" smtClean="0"/>
              <a:t>Use molecular information to make further classification based on clinical subtypes</a:t>
            </a:r>
          </a:p>
          <a:p>
            <a:pPr lvl="1"/>
            <a:r>
              <a:rPr lang="en-US" altLang="zh-CN" smtClean="0"/>
              <a:t>Use clinical data as a supervised information to extract signature from molecular information</a:t>
            </a:r>
          </a:p>
          <a:p>
            <a:pPr lvl="1"/>
            <a:r>
              <a:rPr lang="en-US" altLang="zh-CN" smtClean="0"/>
              <a:t>.......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Clinical + Molecular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842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1.1 Mutation Number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867143"/>
              </p:ext>
            </p:extLst>
          </p:nvPr>
        </p:nvGraphicFramePr>
        <p:xfrm>
          <a:off x="666223" y="3153972"/>
          <a:ext cx="368806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9354"/>
                <a:gridCol w="1229354"/>
                <a:gridCol w="122935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94 Patients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Nonsyn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22922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689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Syn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14429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352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Stopgain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1966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52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Stoploss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Splicing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759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1530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104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</a:t>
                      </a:r>
                      <a:endParaRPr lang="zh-CN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42035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1227</a:t>
                      </a:r>
                      <a:endParaRPr lang="zh-CN" altLang="en-US" b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75" y="1132558"/>
            <a:ext cx="885825" cy="176212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75165" y="1077195"/>
            <a:ext cx="6150120" cy="1904119"/>
            <a:chOff x="407698" y="1171165"/>
            <a:chExt cx="6150120" cy="1904119"/>
          </a:xfrm>
        </p:grpSpPr>
        <p:sp>
          <p:nvSpPr>
            <p:cNvPr id="7" name="文本框 6"/>
            <p:cNvSpPr txBox="1"/>
            <p:nvPr/>
          </p:nvSpPr>
          <p:spPr>
            <a:xfrm flipV="1">
              <a:off x="407698" y="1443761"/>
              <a:ext cx="276997" cy="1173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log10</a:t>
              </a:r>
              <a:r>
                <a:rPr kumimoji="0" lang="en-US" altLang="zh-CN" sz="1200" b="0" i="0" u="none" strike="noStrike" cap="none" spc="0" normalizeH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 scale</a:t>
              </a:r>
              <a:endPara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66223" y="1171165"/>
              <a:ext cx="5891595" cy="1904119"/>
              <a:chOff x="666223" y="1068064"/>
              <a:chExt cx="5891595" cy="1904119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2" t="15348" r="6066" b="19028"/>
              <a:stretch/>
            </p:blipFill>
            <p:spPr>
              <a:xfrm>
                <a:off x="666223" y="1069689"/>
                <a:ext cx="5891595" cy="1902494"/>
              </a:xfrm>
              <a:prstGeom prst="rect">
                <a:avLst/>
              </a:prstGeom>
            </p:spPr>
          </p:pic>
          <p:sp>
            <p:nvSpPr>
              <p:cNvPr id="19" name="矩形 18"/>
              <p:cNvSpPr/>
              <p:nvPr/>
            </p:nvSpPr>
            <p:spPr>
              <a:xfrm>
                <a:off x="932873" y="1068064"/>
                <a:ext cx="720436" cy="9528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ＭＳ Ｐゴシック"/>
                  <a:ea typeface="ＭＳ Ｐゴシック"/>
                  <a:cs typeface="ＭＳ Ｐゴシック"/>
                  <a:sym typeface="ＭＳ Ｐゴシック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16899" y="1443761"/>
              <a:ext cx="3630932" cy="880702"/>
              <a:chOff x="2016899" y="1443761"/>
              <a:chExt cx="3630932" cy="880702"/>
            </a:xfrm>
          </p:grpSpPr>
          <p:sp>
            <p:nvSpPr>
              <p:cNvPr id="23" name="文本框 7"/>
              <p:cNvSpPr txBox="1"/>
              <p:nvPr/>
            </p:nvSpPr>
            <p:spPr>
              <a:xfrm>
                <a:off x="3601439" y="2047466"/>
                <a:ext cx="2046392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none" lIns="45719" tIns="45719" rIns="45719" bIns="45719" numCol="1" spcCol="38100" rtlCol="0" anchor="t">
                <a:spAutoFit/>
              </a:bodyPr>
              <a:lstStyle>
                <a:lvl1pPr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lvl1pPr>
                <a:lvl2pPr indent="45720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lvl2pPr>
                <a:lvl3pPr indent="91440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lvl3pPr>
                <a:lvl4pPr indent="137160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lvl4pPr>
                <a:lvl5pPr indent="182880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lvl5pPr>
                <a:lvl6pPr indent="228600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lvl6pPr>
                <a:lvl7pPr indent="274320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lvl7pPr>
                <a:lvl8pPr indent="320040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lvl8pPr>
                <a:lvl9pPr indent="365760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lvl9pPr>
              </a:lstStyle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cap="none" spc="0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ＭＳ Ｐゴシック"/>
                  </a:rPr>
                  <a:t>//hypermutated patients</a:t>
                </a:r>
                <a:endParaRPr kumimoji="0" lang="zh-CN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8" t="37816" r="12457" b="45770"/>
              <a:stretch/>
            </p:blipFill>
            <p:spPr>
              <a:xfrm>
                <a:off x="2016899" y="1443761"/>
                <a:ext cx="3520061" cy="603705"/>
              </a:xfrm>
              <a:prstGeom prst="rect">
                <a:avLst/>
              </a:prstGeom>
            </p:spPr>
          </p:pic>
        </p:grpSp>
      </p:grpSp>
      <p:grpSp>
        <p:nvGrpSpPr>
          <p:cNvPr id="58" name="组合 57"/>
          <p:cNvGrpSpPr/>
          <p:nvPr/>
        </p:nvGrpSpPr>
        <p:grpSpPr>
          <a:xfrm>
            <a:off x="4768713" y="3498388"/>
            <a:ext cx="3841763" cy="2146308"/>
            <a:chOff x="4672673" y="3454400"/>
            <a:chExt cx="3841763" cy="2146308"/>
          </a:xfrm>
        </p:grpSpPr>
        <p:grpSp>
          <p:nvGrpSpPr>
            <p:cNvPr id="31" name="组合 30"/>
            <p:cNvGrpSpPr/>
            <p:nvPr/>
          </p:nvGrpSpPr>
          <p:grpSpPr>
            <a:xfrm>
              <a:off x="5772727" y="3454400"/>
              <a:ext cx="508000" cy="508000"/>
              <a:chOff x="5772727" y="3454400"/>
              <a:chExt cx="508000" cy="50800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5772727" y="3454400"/>
                <a:ext cx="508000" cy="508000"/>
              </a:xfrm>
              <a:prstGeom prst="ellipse">
                <a:avLst/>
              </a:pr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ＭＳ Ｐゴシック"/>
                  <a:ea typeface="ＭＳ Ｐゴシック"/>
                  <a:cs typeface="ＭＳ Ｐゴシック"/>
                  <a:sym typeface="ＭＳ Ｐゴシック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844058" y="3554512"/>
                <a:ext cx="39048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1" i="0" u="none" strike="noStrike" cap="none" spc="0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ＭＳ Ｐゴシック"/>
                  </a:rPr>
                  <a:t>101</a:t>
                </a:r>
                <a:endParaRPr kumimoji="0" lang="zh-CN" altLang="en-US" sz="14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5173026" y="4315883"/>
              <a:ext cx="407887" cy="407887"/>
              <a:chOff x="5772727" y="3454400"/>
              <a:chExt cx="407887" cy="407887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772727" y="3454400"/>
                <a:ext cx="407887" cy="407887"/>
              </a:xfrm>
              <a:prstGeom prst="ellipse">
                <a:avLst/>
              </a:pr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ＭＳ Ｐゴシック"/>
                  <a:ea typeface="ＭＳ Ｐゴシック"/>
                  <a:cs typeface="ＭＳ Ｐゴシック"/>
                  <a:sym typeface="ＭＳ Ｐゴシック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5880811" y="3504455"/>
                <a:ext cx="191717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1" i="0" u="none" strike="noStrike" cap="none" spc="0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ＭＳ Ｐゴシック"/>
                  </a:rPr>
                  <a:t>7</a:t>
                </a:r>
                <a:endParaRPr kumimoji="0" lang="zh-CN" altLang="en-US" sz="14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endParaRPr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H="1">
              <a:off x="5495191" y="3897241"/>
              <a:ext cx="342695" cy="42889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4672673" y="3897241"/>
              <a:ext cx="1015661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Hypermutated</a:t>
              </a:r>
              <a:endParaRPr kumimoji="0" lang="zh-CN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690627" y="4719688"/>
              <a:ext cx="48987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PR:2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SD:3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PD:2</a:t>
              </a:r>
              <a:endPara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229294" y="3888005"/>
              <a:ext cx="384940" cy="41966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6497577" y="4315883"/>
              <a:ext cx="407887" cy="407887"/>
              <a:chOff x="5772727" y="3454400"/>
              <a:chExt cx="407887" cy="407887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772727" y="3454400"/>
                <a:ext cx="407887" cy="407887"/>
              </a:xfrm>
              <a:prstGeom prst="ellipse">
                <a:avLst/>
              </a:pr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ＭＳ Ｐゴシック"/>
                  <a:ea typeface="ＭＳ Ｐゴシック"/>
                  <a:cs typeface="ＭＳ Ｐゴシック"/>
                  <a:sym typeface="ＭＳ Ｐゴシック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843867" y="3504455"/>
                <a:ext cx="29110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1" i="0" u="none" strike="noStrike" cap="none" spc="0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ＭＳ Ｐゴシック"/>
                  </a:rPr>
                  <a:t>94</a:t>
                </a:r>
                <a:endParaRPr kumimoji="0" lang="zh-CN" altLang="en-US" sz="14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endParaRP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 flipH="1">
              <a:off x="6280727" y="4733989"/>
              <a:ext cx="342695" cy="42889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6013877" y="5181322"/>
              <a:ext cx="407887" cy="407887"/>
              <a:chOff x="5772727" y="3454400"/>
              <a:chExt cx="407887" cy="407887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772727" y="3454400"/>
                <a:ext cx="407887" cy="407887"/>
              </a:xfrm>
              <a:prstGeom prst="ellipse">
                <a:avLst/>
              </a:pr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ＭＳ Ｐゴシック"/>
                  <a:ea typeface="ＭＳ Ｐゴシック"/>
                  <a:cs typeface="ＭＳ Ｐゴシック"/>
                  <a:sym typeface="ＭＳ Ｐゴシック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5890047" y="3504455"/>
                <a:ext cx="191717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1" i="0" u="none" strike="noStrike" cap="none" spc="0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ＭＳ Ｐゴシック"/>
                  </a:rPr>
                  <a:t>8</a:t>
                </a:r>
                <a:endParaRPr kumimoji="0" lang="zh-CN" altLang="en-US" sz="14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866637" y="4745222"/>
              <a:ext cx="63094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Unknown</a:t>
              </a:r>
              <a:endParaRPr kumimoji="0" lang="zh-CN" altLang="en-US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852246" y="4733989"/>
              <a:ext cx="384940" cy="41966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4" name="组合 53"/>
            <p:cNvGrpSpPr/>
            <p:nvPr/>
          </p:nvGrpSpPr>
          <p:grpSpPr>
            <a:xfrm>
              <a:off x="7127843" y="5162885"/>
              <a:ext cx="407887" cy="407887"/>
              <a:chOff x="5772727" y="3454400"/>
              <a:chExt cx="407887" cy="407887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772727" y="3454400"/>
                <a:ext cx="407887" cy="407887"/>
              </a:xfrm>
              <a:prstGeom prst="ellipse">
                <a:avLst/>
              </a:pr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ＭＳ Ｐゴシック"/>
                  <a:ea typeface="ＭＳ Ｐゴシック"/>
                  <a:cs typeface="ＭＳ Ｐゴシック"/>
                  <a:sym typeface="ＭＳ Ｐゴシック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5843867" y="3504455"/>
                <a:ext cx="29110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400" b="1" smtClea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86</a:t>
                </a:r>
                <a:endParaRPr kumimoji="0" lang="zh-CN" altLang="en-US" sz="14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7627016" y="4862046"/>
              <a:ext cx="887420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PR+CR:11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SD:47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ＭＳ Ｐゴシック"/>
                </a:rPr>
                <a:t>PD:28</a:t>
              </a:r>
              <a:endPara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844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Partial </a:t>
            </a:r>
            <a:r>
              <a:rPr lang="en-US" altLang="zh-CN" smtClean="0"/>
              <a:t>Least Squares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40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08" y="1469359"/>
            <a:ext cx="3862234" cy="3475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42" y="2077812"/>
            <a:ext cx="4405992" cy="12526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10742" y="1415143"/>
            <a:ext cx="320215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Probabilistic Model: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0742" y="3593057"/>
            <a:ext cx="292002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Statistical Model: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843" y="4133232"/>
            <a:ext cx="4405992" cy="8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49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Preliminary Results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41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89629"/>
              </p:ext>
            </p:extLst>
          </p:nvPr>
        </p:nvGraphicFramePr>
        <p:xfrm>
          <a:off x="1553936" y="1569356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Survival</a:t>
                      </a:r>
                      <a:r>
                        <a:rPr lang="en-US" altLang="zh-CN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analysis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GE_pls_2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GE_coc_2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miRNA_pls_2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miRNA_coc_2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CNV_pls_3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CNV_coc_3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0.00156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COCwithClinical_2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53936" y="4637314"/>
            <a:ext cx="637610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//Clinical data: pathologic stage; vascular</a:t>
            </a:r>
            <a:r>
              <a:rPr kumimoji="0" lang="en-US" altLang="zh-CN" sz="16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 invasion;...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57100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</a:t>
            </a:r>
            <a:r>
              <a:rPr lang="en-US" altLang="zh-CN" b="1" smtClean="0">
                <a:solidFill>
                  <a:schemeClr val="accent6">
                    <a:lumMod val="75000"/>
                  </a:schemeClr>
                </a:solidFill>
              </a:rPr>
              <a:t>More computationally efficiently</a:t>
            </a:r>
          </a:p>
          <a:p>
            <a:pPr lvl="1"/>
            <a:r>
              <a:rPr lang="en-US" altLang="zh-CN" sz="1800" smtClean="0"/>
              <a:t>Nuclear norm-regularized optimization (ADMM)</a:t>
            </a:r>
          </a:p>
          <a:p>
            <a:pPr lvl="1"/>
            <a:r>
              <a:rPr lang="en-US" altLang="zh-CN" sz="1800" smtClean="0"/>
              <a:t>SVD-update methods</a:t>
            </a:r>
          </a:p>
          <a:p>
            <a:r>
              <a:rPr lang="en-US" altLang="zh-CN"/>
              <a:t> </a:t>
            </a:r>
            <a:r>
              <a:rPr lang="en-US" altLang="zh-CN" b="1" smtClean="0">
                <a:solidFill>
                  <a:schemeClr val="accent6">
                    <a:lumMod val="75000"/>
                  </a:schemeClr>
                </a:solidFill>
              </a:rPr>
              <a:t>PLS for integrated analysis and Low-rank approximation formular</a:t>
            </a:r>
          </a:p>
          <a:p>
            <a:pPr lvl="1"/>
            <a:r>
              <a:rPr lang="en-US" altLang="zh-CN" smtClean="0"/>
              <a:t>It’s easy to use Generalized Linear Model to model multiple omics data.</a:t>
            </a:r>
          </a:p>
          <a:p>
            <a:pPr lvl="1"/>
            <a:r>
              <a:rPr lang="en-US" altLang="zh-CN" smtClean="0"/>
              <a:t>Low-rank approximation formular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smtClean="0"/>
              <a:t>Possible Computational Improvement</a:t>
            </a:r>
            <a:endParaRPr lang="zh-CN" altLang="en-US" sz="2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319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Computational considerations:</a:t>
            </a:r>
          </a:p>
          <a:p>
            <a:pPr lvl="1"/>
            <a:r>
              <a:rPr lang="en-US" altLang="zh-CN" smtClean="0"/>
              <a:t>It is not appropriate to combine all molecular data in a simple way. </a:t>
            </a:r>
          </a:p>
          <a:p>
            <a:pPr lvl="1"/>
            <a:r>
              <a:rPr lang="en-US" altLang="zh-CN" smtClean="0"/>
              <a:t>Data types and cancer types shoule be concerned.</a:t>
            </a:r>
            <a:endParaRPr lang="en-US" altLang="zh-CN"/>
          </a:p>
          <a:p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 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2.5 Future 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43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42" y="2567031"/>
            <a:ext cx="4609724" cy="37607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85862" y="5424677"/>
            <a:ext cx="37648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//e.g. arm-level</a:t>
            </a:r>
            <a:r>
              <a:rPr kumimoji="0" lang="en-US" altLang="zh-CN" sz="1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 CNV features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51247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28650" y="599331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>
              <a:buNone/>
            </a:pPr>
            <a:endParaRPr lang="en-US" altLang="zh-CN" smtClean="0"/>
          </a:p>
          <a:p>
            <a:pPr marL="0" indent="0">
              <a:buFont typeface="Wingdings"/>
              <a:buNone/>
            </a:pPr>
            <a:r>
              <a:rPr lang="en-US" altLang="zh-CN" smtClean="0"/>
              <a:t> </a:t>
            </a:r>
            <a:endParaRPr lang="zh-CN" altLang="en-US"/>
          </a:p>
        </p:txBody>
      </p:sp>
      <p:sp>
        <p:nvSpPr>
          <p:cNvPr id="4" name="文本占位符 1"/>
          <p:cNvSpPr txBox="1">
            <a:spLocks/>
          </p:cNvSpPr>
          <p:nvPr/>
        </p:nvSpPr>
        <p:spPr>
          <a:xfrm>
            <a:off x="628650" y="599330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>
              <a:buFont typeface="Wingdings" panose="05000000000000000000" pitchFamily="2" charset="2"/>
              <a:buChar char=""/>
            </a:pPr>
            <a:r>
              <a:rPr lang="en-US" altLang="zh-CN"/>
              <a:t> </a:t>
            </a:r>
            <a:r>
              <a:rPr lang="en-US" altLang="zh-CN" smtClean="0">
                <a:solidFill>
                  <a:srgbClr val="0070C0"/>
                </a:solidFill>
              </a:rPr>
              <a:t>Other considerations:</a:t>
            </a:r>
          </a:p>
          <a:p>
            <a:pPr marL="0" indent="0">
              <a:buNone/>
            </a:pPr>
            <a:r>
              <a:rPr lang="en-US" altLang="zh-CN" smtClean="0"/>
              <a:t>     </a:t>
            </a:r>
            <a:r>
              <a:rPr lang="en-US" altLang="zh-CN" smtClean="0">
                <a:solidFill>
                  <a:schemeClr val="accent6">
                    <a:lumMod val="75000"/>
                  </a:schemeClr>
                </a:solidFill>
              </a:rPr>
              <a:t>1. It is not appropriate to make the survival analysis as the evalution criterion. But others?</a:t>
            </a:r>
          </a:p>
          <a:p>
            <a:pPr marL="0" indent="0">
              <a:buNone/>
            </a:pPr>
            <a:r>
              <a:rPr lang="en-US" altLang="zh-CN" smtClean="0"/>
              <a:t>     (1). New classification?</a:t>
            </a:r>
          </a:p>
          <a:p>
            <a:pPr marL="0" indent="0">
              <a:buNone/>
            </a:pPr>
            <a:r>
              <a:rPr lang="en-US" altLang="zh-CN" smtClean="0"/>
              <a:t>     (2). Significant genomic feature?</a:t>
            </a:r>
          </a:p>
          <a:p>
            <a:pPr marL="0" indent="0">
              <a:buNone/>
            </a:pPr>
            <a:r>
              <a:rPr lang="en-US" altLang="zh-CN" smtClean="0"/>
              <a:t>     (3). Drug response? 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(4). ......</a:t>
            </a:r>
          </a:p>
          <a:p>
            <a:pPr marL="0" indent="0">
              <a:buNone/>
            </a:pPr>
            <a:r>
              <a:rPr lang="en-US" altLang="zh-CN" smtClean="0"/>
              <a:t>     </a:t>
            </a:r>
            <a:r>
              <a:rPr lang="en-US" altLang="zh-CN" smtClean="0">
                <a:solidFill>
                  <a:schemeClr val="accent6">
                    <a:lumMod val="75000"/>
                  </a:schemeClr>
                </a:solidFill>
              </a:rPr>
              <a:t>2. Detect more signatures to find new mechanism.</a:t>
            </a:r>
          </a:p>
          <a:p>
            <a:pPr marL="0" indent="0">
              <a:buFont typeface="Wingdings"/>
              <a:buNone/>
            </a:pPr>
            <a:r>
              <a:rPr lang="en-US" altLang="zh-CN" smtClean="0"/>
              <a:t> 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68" y="3690938"/>
            <a:ext cx="7434263" cy="22473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95694" y="5938250"/>
            <a:ext cx="2653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Consolas" panose="020B0609020204030204" pitchFamily="49" charset="0"/>
                <a:cs typeface="Consolas" panose="020B0609020204030204" pitchFamily="49" charset="0"/>
              </a:rPr>
              <a:t>* Zack eg al, ng, 2013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12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628650" y="2769325"/>
            <a:ext cx="7886700" cy="6262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200" b="1" u="sng">
                <a:solidFill>
                  <a:srgbClr val="548235"/>
                </a:solidFill>
              </a:defRPr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lang="en-US" sz="2800" b="1" u="sng" smtClean="0">
                <a:solidFill>
                  <a:srgbClr val="548235"/>
                </a:solidFill>
              </a:rPr>
              <a:t>3</a:t>
            </a:r>
            <a:r>
              <a:rPr sz="2800" b="1" u="sng" smtClean="0">
                <a:solidFill>
                  <a:srgbClr val="548235"/>
                </a:solidFill>
              </a:rPr>
              <a:t>.  </a:t>
            </a:r>
            <a:r>
              <a:rPr lang="en-US" sz="2800" b="1" u="sng" smtClean="0">
                <a:solidFill>
                  <a:srgbClr val="548235"/>
                </a:solidFill>
              </a:rPr>
              <a:t>Explore More Information from Molecular Data</a:t>
            </a:r>
            <a:endParaRPr sz="2800" b="1" u="sng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09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In </a:t>
            </a:r>
            <a:r>
              <a:rPr lang="en-US" altLang="zh-CN" u="sng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scale of genome</a:t>
            </a:r>
            <a:r>
              <a:rPr lang="en-US" altLang="zh-CN" smtClean="0"/>
              <a:t>, we can</a:t>
            </a:r>
          </a:p>
          <a:p>
            <a:pPr lvl="1"/>
            <a:r>
              <a:rPr lang="en-US" altLang="zh-CN" smtClean="0"/>
              <a:t>make better association between</a:t>
            </a:r>
          </a:p>
          <a:p>
            <a:pPr marL="457200" lvl="1" indent="0">
              <a:buNone/>
            </a:pPr>
            <a:r>
              <a:rPr lang="en-US" altLang="zh-CN" smtClean="0"/>
              <a:t>clinical information and molecular data</a:t>
            </a:r>
            <a:endParaRPr lang="en-US" altLang="zh-CN"/>
          </a:p>
          <a:p>
            <a:pPr lvl="1"/>
            <a:r>
              <a:rPr lang="en-US" altLang="zh-CN" smtClean="0"/>
              <a:t> make best tumor stratification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Different Levels of Data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46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14563" y="5458568"/>
            <a:ext cx="2115128" cy="369330"/>
          </a:xfrm>
          <a:prstGeom prst="rect">
            <a:avLst/>
          </a:prstGeom>
          <a:solidFill>
            <a:srgbClr val="DA70D6"/>
          </a:solidFill>
          <a:ln w="12700" cap="flat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Neucleotide Site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7572127" y="5042932"/>
            <a:ext cx="0" cy="406400"/>
          </a:xfrm>
          <a:prstGeom prst="straightConnector1">
            <a:avLst/>
          </a:prstGeom>
          <a:noFill/>
          <a:ln w="28575" cap="flat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矩形 7"/>
          <p:cNvSpPr/>
          <p:nvPr/>
        </p:nvSpPr>
        <p:spPr>
          <a:xfrm>
            <a:off x="7193435" y="4645831"/>
            <a:ext cx="757383" cy="369330"/>
          </a:xfrm>
          <a:prstGeom prst="rect">
            <a:avLst/>
          </a:prstGeom>
          <a:solidFill>
            <a:srgbClr val="DA70D6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Probe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7572125" y="4197927"/>
            <a:ext cx="0" cy="406400"/>
          </a:xfrm>
          <a:prstGeom prst="straightConnector1">
            <a:avLst/>
          </a:prstGeom>
          <a:noFill/>
          <a:ln w="28575" cap="flat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7193435" y="3717391"/>
            <a:ext cx="757383" cy="369330"/>
          </a:xfrm>
          <a:prstGeom prst="rect">
            <a:avLst/>
          </a:prstGeom>
          <a:solidFill>
            <a:srgbClr val="DA70D6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Gene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25217" y="1374708"/>
            <a:ext cx="2493819" cy="369330"/>
          </a:xfrm>
          <a:prstGeom prst="rect">
            <a:avLst/>
          </a:prstGeom>
          <a:solidFill>
            <a:srgbClr val="DA70D6"/>
          </a:solidFill>
          <a:ln w="12700" cap="flat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Clinical Infomation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7553650" y="1828800"/>
            <a:ext cx="0" cy="1791855"/>
          </a:xfrm>
          <a:prstGeom prst="straightConnector1">
            <a:avLst/>
          </a:prstGeom>
          <a:noFill/>
          <a:ln w="28575" cap="flat">
            <a:solidFill>
              <a:srgbClr val="5B9BD5"/>
            </a:solidFill>
            <a:prstDash val="dash"/>
            <a:miter lim="8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4082830"/>
            <a:ext cx="5632081" cy="1434586"/>
          </a:xfrm>
          <a:prstGeom prst="rect">
            <a:avLst/>
          </a:prstGeom>
        </p:spPr>
      </p:pic>
      <p:cxnSp>
        <p:nvCxnSpPr>
          <p:cNvPr id="20" name="曲线连接符 19"/>
          <p:cNvCxnSpPr/>
          <p:nvPr/>
        </p:nvCxnSpPr>
        <p:spPr>
          <a:xfrm rot="10800000" flipV="1">
            <a:off x="6034853" y="3332112"/>
            <a:ext cx="1537274" cy="660093"/>
          </a:xfrm>
          <a:prstGeom prst="curvedConnector3">
            <a:avLst>
              <a:gd name="adj1" fmla="val 93260"/>
            </a:avLst>
          </a:prstGeom>
          <a:noFill/>
          <a:ln w="28575" cap="flat">
            <a:solidFill>
              <a:srgbClr val="DA70D6"/>
            </a:solidFill>
            <a:prstDash val="dash"/>
            <a:miter lim="8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曲线连接符 24"/>
          <p:cNvCxnSpPr/>
          <p:nvPr/>
        </p:nvCxnSpPr>
        <p:spPr>
          <a:xfrm rot="5400000" flipH="1" flipV="1">
            <a:off x="5183033" y="2441928"/>
            <a:ext cx="2098411" cy="1002147"/>
          </a:xfrm>
          <a:prstGeom prst="curvedConnector3">
            <a:avLst>
              <a:gd name="adj1" fmla="val 50000"/>
            </a:avLst>
          </a:prstGeom>
          <a:noFill/>
          <a:ln w="28575" cap="flat">
            <a:solidFill>
              <a:srgbClr val="DA70D6"/>
            </a:solidFill>
            <a:prstDash val="dash"/>
            <a:miter lim="8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13274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3.1 Chromatin Architecture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47</a:t>
            </a:fld>
            <a:endParaRPr lang="zh-CN" altLang="en-US"/>
          </a:p>
        </p:txBody>
      </p:sp>
      <p:sp>
        <p:nvSpPr>
          <p:cNvPr id="6" name="Shape 88"/>
          <p:cNvSpPr/>
          <p:nvPr/>
        </p:nvSpPr>
        <p:spPr>
          <a:xfrm>
            <a:off x="3048003" y="5451221"/>
            <a:ext cx="586727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Phillips-Cremins </a:t>
            </a:r>
            <a:r>
              <a:rPr lang="en-US" sz="1600" smtClean="0">
                <a:latin typeface="Consolas"/>
                <a:ea typeface="Consolas"/>
                <a:cs typeface="Consolas"/>
                <a:sym typeface="Consolas"/>
              </a:rPr>
              <a:t>JE,</a:t>
            </a:r>
            <a:r>
              <a:rPr lang="en-US" sz="1600" i="1" smtClean="0">
                <a:latin typeface="Consolas"/>
                <a:ea typeface="Consolas"/>
                <a:cs typeface="Consolas"/>
                <a:sym typeface="Consolas"/>
              </a:rPr>
              <a:t>Curr Opin </a:t>
            </a:r>
            <a:r>
              <a:rPr lang="en-US" sz="1600" i="1" smtClean="0">
                <a:latin typeface="Consolas"/>
                <a:ea typeface="Consolas"/>
                <a:cs typeface="Consolas"/>
                <a:sym typeface="Consolas"/>
              </a:rPr>
              <a:t>in Cell </a:t>
            </a:r>
            <a:r>
              <a:rPr lang="en-US" sz="1600" i="1" smtClean="0">
                <a:latin typeface="Consolas"/>
                <a:ea typeface="Consolas"/>
                <a:cs typeface="Consolas"/>
                <a:sym typeface="Consolas"/>
              </a:rPr>
              <a:t>Biol,</a:t>
            </a:r>
            <a:r>
              <a:rPr sz="1600" smtClean="0">
                <a:latin typeface="Consolas"/>
                <a:ea typeface="Consolas"/>
                <a:cs typeface="Consolas"/>
                <a:sym typeface="Consolas"/>
              </a:rPr>
              <a:t>201</a:t>
            </a:r>
            <a:r>
              <a:rPr lang="en-US" sz="1600" smtClean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9" y="1504309"/>
            <a:ext cx="8151957" cy="36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3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28650" y="1047733"/>
            <a:ext cx="7886700" cy="5633049"/>
          </a:xfrm>
        </p:spPr>
        <p:txBody>
          <a:bodyPr/>
          <a:lstStyle/>
          <a:p>
            <a:r>
              <a:rPr lang="en-US" altLang="zh-CN" smtClean="0"/>
              <a:t> Architecture has </a:t>
            </a:r>
            <a:r>
              <a:rPr lang="en-US" altLang="zh-CN" b="1" u="sng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vastly different dynamics and functional outcomes at each level</a:t>
            </a:r>
            <a:r>
              <a:rPr lang="en-US" altLang="zh-CN" b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mtClean="0"/>
              <a:t>in the hierarchy in response to different developmental signals.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Structure Linked to Function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48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580043"/>
              </p:ext>
            </p:extLst>
          </p:nvPr>
        </p:nvGraphicFramePr>
        <p:xfrm>
          <a:off x="831272" y="2235201"/>
          <a:ext cx="7438941" cy="409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8110"/>
                <a:gridCol w="2377776"/>
                <a:gridCol w="3103055"/>
              </a:tblGrid>
              <a:tr h="15246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A(open)/B(closed) chromatin </a:t>
                      </a:r>
                      <a:endParaRPr lang="zh-CN" altLang="en-US" sz="140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(1).Different proportions between ES</a:t>
                      </a:r>
                      <a:r>
                        <a:rPr lang="en-US" altLang="zh-CN" b="0" baseline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and differentied cells</a:t>
                      </a:r>
                    </a:p>
                    <a:p>
                      <a:pPr algn="l"/>
                      <a:r>
                        <a:rPr lang="en-US" altLang="zh-CN" b="0" baseline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(2).‘A’:</a:t>
                      </a:r>
                      <a:r>
                        <a:rPr lang="en-US" altLang="zh-CN" b="1" baseline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co-location</a:t>
                      </a:r>
                      <a:r>
                        <a:rPr lang="en-US" altLang="zh-CN" b="0" baseline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of different segments of genome in the same transcription factory.</a:t>
                      </a:r>
                      <a:endParaRPr lang="zh-CN" altLang="en-US" b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6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TAD</a:t>
                      </a:r>
                    </a:p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(Invariant)</a:t>
                      </a:r>
                    </a:p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(Mb</a:t>
                      </a:r>
                      <a:r>
                        <a:rPr lang="en-US" altLang="zh-CN" sz="1400" baseline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scale)</a:t>
                      </a:r>
                      <a:endParaRPr lang="zh-CN" altLang="en-US" sz="140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(1).Not very clear.</a:t>
                      </a:r>
                    </a:p>
                    <a:p>
                      <a:pPr algn="l"/>
                      <a:r>
                        <a:rPr lang="en-US" altLang="zh-CN" b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(2).May delimit</a:t>
                      </a:r>
                      <a:r>
                        <a:rPr lang="en-US" altLang="zh-CN" b="0" baseline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CN" baseline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pre-established regulatory landscapes</a:t>
                      </a:r>
                      <a:r>
                        <a:rPr lang="en-US" altLang="zh-CN" baseline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endParaRPr lang="zh-CN" alt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012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Sub-TAD</a:t>
                      </a:r>
                    </a:p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altLang="zh-CN" sz="1400" u="sng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Markedly</a:t>
                      </a:r>
                      <a:r>
                        <a:rPr lang="en-US" altLang="zh-CN" sz="1400" u="sng" baseline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reorganized</a:t>
                      </a:r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(sub-MB scale)</a:t>
                      </a:r>
                      <a:endParaRPr lang="zh-CN" altLang="en-US" sz="140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Loopings</a:t>
                      </a:r>
                      <a:r>
                        <a:rPr lang="en-US" altLang="zh-CN" b="0" baseline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are required for gene activition</a:t>
                      </a:r>
                      <a:endParaRPr lang="zh-CN" altLang="en-US" b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979" y="2494204"/>
            <a:ext cx="2081831" cy="10584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79" y="3830196"/>
            <a:ext cx="3469471" cy="12125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003" y="5320351"/>
            <a:ext cx="2128015" cy="10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75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Detect similar genes in the sense of transcription</a:t>
            </a:r>
          </a:p>
          <a:p>
            <a:pPr lvl="1"/>
            <a:r>
              <a:rPr lang="en-US" altLang="zh-CN" smtClean="0">
                <a:solidFill>
                  <a:schemeClr val="accent6">
                    <a:lumMod val="75000"/>
                  </a:schemeClr>
                </a:solidFill>
              </a:rPr>
              <a:t>MutSigCV</a:t>
            </a:r>
            <a:r>
              <a:rPr lang="en-US" altLang="zh-CN" smtClean="0"/>
              <a:t> uses chromation state(open/close) to find “neighbor” genes to model background rate.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3.2 Related Use of architectures(1)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49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42" y="2457450"/>
            <a:ext cx="7298315" cy="2881488"/>
          </a:xfrm>
          <a:prstGeom prst="rect">
            <a:avLst/>
          </a:prstGeom>
        </p:spPr>
      </p:pic>
      <p:sp>
        <p:nvSpPr>
          <p:cNvPr id="6" name="Shape 88"/>
          <p:cNvSpPr/>
          <p:nvPr/>
        </p:nvSpPr>
        <p:spPr>
          <a:xfrm>
            <a:off x="4664188" y="5409716"/>
            <a:ext cx="3455751" cy="29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Lawrence et al., </a:t>
            </a:r>
            <a:r>
              <a:rPr sz="1600" i="1">
                <a:latin typeface="Consolas"/>
                <a:ea typeface="Consolas"/>
                <a:cs typeface="Consolas"/>
                <a:sym typeface="Consolas"/>
              </a:rPr>
              <a:t>Nature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7216473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" t="10296" r="8097" b="12936"/>
          <a:stretch/>
        </p:blipFill>
        <p:spPr>
          <a:xfrm>
            <a:off x="660634" y="717767"/>
            <a:ext cx="1960294" cy="26683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805" y="3287612"/>
            <a:ext cx="58926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PR+CR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7760" y="3287612"/>
            <a:ext cx="29110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SD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6083" y="3287612"/>
            <a:ext cx="29110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PD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9109" y="3306084"/>
            <a:ext cx="68704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Unknown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80566"/>
              </p:ext>
            </p:extLst>
          </p:nvPr>
        </p:nvGraphicFramePr>
        <p:xfrm>
          <a:off x="4075593" y="1802152"/>
          <a:ext cx="4363557" cy="119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2834"/>
                <a:gridCol w="1222293"/>
                <a:gridCol w="189843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p.value(aov)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p.value(ks.test)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Nonsyn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0.378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0.711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7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Syn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0.807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0.591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0.588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0.366</a:t>
                      </a:r>
                      <a:endParaRPr lang="zh-CN" alt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287127" y="1452053"/>
            <a:ext cx="199990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Sig of </a:t>
            </a: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difference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b="32085"/>
          <a:stretch/>
        </p:blipFill>
        <p:spPr>
          <a:xfrm>
            <a:off x="2530968" y="1621329"/>
            <a:ext cx="885825" cy="119675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75593" y="3048046"/>
            <a:ext cx="153663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//No significance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4006" y="4000302"/>
            <a:ext cx="353943" cy="11695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CN" sz="1100" smtClean="0">
                <a:latin typeface="Consolas" panose="020B0609020204030204" pitchFamily="49" charset="0"/>
                <a:cs typeface="Consolas" panose="020B0609020204030204" pitchFamily="49" charset="0"/>
              </a:rPr>
              <a:t># Mutations/Mb</a:t>
            </a:r>
            <a:endParaRPr lang="zh-CN" altLang="en-US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0681" y="1631366"/>
            <a:ext cx="353943" cy="93871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CN" sz="1100" smtClean="0">
                <a:latin typeface="Consolas" panose="020B0609020204030204" pitchFamily="49" charset="0"/>
                <a:cs typeface="Consolas" panose="020B0609020204030204" pitchFamily="49" charset="0"/>
              </a:rPr>
              <a:t># Mutations</a:t>
            </a:r>
            <a:endParaRPr lang="zh-CN" altLang="en-US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42040" y="5852290"/>
            <a:ext cx="217944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//median=5,mean=6.511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16250" r="6833" b="19250"/>
          <a:stretch/>
        </p:blipFill>
        <p:spPr>
          <a:xfrm>
            <a:off x="538714" y="3595387"/>
            <a:ext cx="6166886" cy="1957019"/>
          </a:xfrm>
          <a:prstGeom prst="rect">
            <a:avLst/>
          </a:prstGeom>
        </p:spPr>
      </p:pic>
      <p:pic>
        <p:nvPicPr>
          <p:cNvPr id="13" name="图片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63" y="5521033"/>
            <a:ext cx="5760000" cy="252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/>
          <a:srcRect l="13396" t="12298" r="12441" b="16747"/>
          <a:stretch/>
        </p:blipFill>
        <p:spPr>
          <a:xfrm>
            <a:off x="7271795" y="3287612"/>
            <a:ext cx="1371600" cy="248258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00063" y="5686674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PR+CR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094608" y="5686674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553723" y="5686674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indent="4572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indent="9144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indent="13716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indent="18288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  <a:lvl6pPr indent="22860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6pPr>
            <a:lvl7pPr indent="27432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7pPr>
            <a:lvl8pPr indent="32004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8pPr>
            <a:lvl9pPr indent="3657600">
              <a:defRPr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9pPr>
          </a:lstStyle>
          <a:p>
            <a:r>
              <a:rPr lang="en-US" altLang="zh-CN" u="sng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9752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Classifying cancers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Related Use of </a:t>
            </a:r>
            <a:r>
              <a:rPr lang="en-US" altLang="zh-CN" sz="2400" smtClean="0"/>
              <a:t>architectures(2)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50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11" y="1765754"/>
            <a:ext cx="6270378" cy="45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63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b/b0/Gene_Fusion_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" y="592282"/>
            <a:ext cx="2481466" cy="22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52462" y="2937163"/>
            <a:ext cx="298094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smtClean="0">
                <a:solidFill>
                  <a:srgbClr val="DA70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MLL</a:t>
            </a:r>
            <a:r>
              <a:rPr lang="en-US" altLang="zh-CN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gene fusion </a:t>
            </a:r>
            <a:r>
              <a:rPr lang="en-US" altLang="zh-CN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(from wiki)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297382" y="1163782"/>
            <a:ext cx="711200" cy="559376"/>
          </a:xfrm>
          <a:prstGeom prst="straightConnector1">
            <a:avLst/>
          </a:prstGeom>
          <a:noFill/>
          <a:ln w="12700" cap="flat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25" y="509363"/>
            <a:ext cx="4672012" cy="9809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97382" y="1156765"/>
            <a:ext cx="39048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GoF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4605" y="1490296"/>
            <a:ext cx="323421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spc="0" normalizeH="0" baseline="0" smtClean="0">
                <a:ln>
                  <a:noFill/>
                </a:ln>
                <a:solidFill>
                  <a:srgbClr val="DA70D6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HOXA</a:t>
            </a:r>
            <a:r>
              <a:rPr kumimoji="0" lang="en-US" altLang="zh-CN" sz="16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 cluster (dysregulation)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260384" y="1809303"/>
            <a:ext cx="1" cy="315192"/>
          </a:xfrm>
          <a:prstGeom prst="straightConnector1">
            <a:avLst/>
          </a:prstGeom>
          <a:noFill/>
          <a:ln w="12700" cap="flat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本框 11"/>
          <p:cNvSpPr txBox="1"/>
          <p:nvPr/>
        </p:nvSpPr>
        <p:spPr>
          <a:xfrm>
            <a:off x="4026120" y="2135727"/>
            <a:ext cx="446852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11 </a:t>
            </a:r>
            <a:r>
              <a:rPr kumimoji="0" lang="en-US" altLang="zh-CN" sz="1600" b="1" i="0" u="none" strike="noStrike" cap="none" spc="0" normalizeH="0" baseline="0" smtClean="0">
                <a:ln>
                  <a:noFill/>
                </a:ln>
                <a:solidFill>
                  <a:srgbClr val="DA70D6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IFs</a:t>
            </a: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:</a:t>
            </a:r>
            <a:r>
              <a:rPr lang="en-US" altLang="zh-CN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hematopoietic lineage regulation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260383" y="2508306"/>
            <a:ext cx="1" cy="315192"/>
          </a:xfrm>
          <a:prstGeom prst="straightConnector1">
            <a:avLst/>
          </a:prstGeom>
          <a:noFill/>
          <a:ln w="12700" cap="flat">
            <a:solidFill>
              <a:srgbClr val="5B9BD5"/>
            </a:solidFill>
            <a:prstDash val="solid"/>
            <a:miter lim="8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文本框 16"/>
          <p:cNvSpPr txBox="1"/>
          <p:nvPr/>
        </p:nvSpPr>
        <p:spPr>
          <a:xfrm>
            <a:off x="5204325" y="2921789"/>
            <a:ext cx="211211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Either AML or ALL?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cxnSp>
        <p:nvCxnSpPr>
          <p:cNvPr id="18" name="直接箭头连接符 17"/>
          <p:cNvCxnSpPr>
            <a:stCxn id="4" idx="3"/>
          </p:cNvCxnSpPr>
          <p:nvPr/>
        </p:nvCxnSpPr>
        <p:spPr>
          <a:xfrm>
            <a:off x="3433404" y="3106439"/>
            <a:ext cx="167120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dash"/>
            <a:miter lim="8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7" y="4237316"/>
            <a:ext cx="3562350" cy="17335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737" y="4177217"/>
            <a:ext cx="5042184" cy="196641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2462" y="3275715"/>
            <a:ext cx="67903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AF9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ENL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400" b="0" i="1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wt</a:t>
            </a:r>
            <a:endParaRPr kumimoji="0" lang="zh-CN" altLang="en-US" sz="14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3714" y="3626438"/>
            <a:ext cx="61709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sng" strike="noStrike" cap="none" spc="0" normalizeH="0" baseline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//Use HOXA HiC data to classify MLL fusion types</a:t>
            </a:r>
            <a:endParaRPr kumimoji="0" lang="zh-CN" altLang="en-US" sz="1800" b="1" i="0" u="sng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36908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54" y="1178214"/>
            <a:ext cx="2974866" cy="4483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20" y="1178214"/>
            <a:ext cx="2848039" cy="12233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695" y="1215269"/>
            <a:ext cx="2749416" cy="11862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931" y="2606674"/>
            <a:ext cx="4121527" cy="324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10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Result Overview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6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8870" y="1236799"/>
            <a:ext cx="8483144" cy="4645126"/>
            <a:chOff x="407642" y="27796"/>
            <a:chExt cx="10996018" cy="625275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51" t="26154" r="865" b="9059"/>
            <a:stretch/>
          </p:blipFill>
          <p:spPr>
            <a:xfrm>
              <a:off x="2522414" y="1488831"/>
              <a:ext cx="4936719" cy="444304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0" t="10645" r="6152" b="11592"/>
            <a:stretch/>
          </p:blipFill>
          <p:spPr>
            <a:xfrm>
              <a:off x="9424081" y="1750978"/>
              <a:ext cx="1979579" cy="422151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37" t="10586" r="14934" b="10184"/>
            <a:stretch/>
          </p:blipFill>
          <p:spPr>
            <a:xfrm>
              <a:off x="7520459" y="1750978"/>
              <a:ext cx="1669533" cy="42929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9" t="10341" r="7849" b="12251"/>
            <a:stretch/>
          </p:blipFill>
          <p:spPr>
            <a:xfrm flipH="1">
              <a:off x="574787" y="1750979"/>
              <a:ext cx="1873025" cy="417721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6"/>
            <a:srcRect r="64576"/>
            <a:stretch/>
          </p:blipFill>
          <p:spPr>
            <a:xfrm>
              <a:off x="7520459" y="505001"/>
              <a:ext cx="442013" cy="79057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16154" r="6852" b="20721"/>
            <a:stretch/>
          </p:blipFill>
          <p:spPr>
            <a:xfrm>
              <a:off x="2156980" y="27796"/>
              <a:ext cx="4737855" cy="143021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8"/>
            <a:srcRect r="65132"/>
            <a:stretch/>
          </p:blipFill>
          <p:spPr>
            <a:xfrm>
              <a:off x="9424081" y="581200"/>
              <a:ext cx="305546" cy="638175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7765435" y="375604"/>
              <a:ext cx="822661" cy="913129"/>
              <a:chOff x="8607851" y="395671"/>
              <a:chExt cx="822661" cy="913129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8607851" y="395671"/>
                <a:ext cx="7825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Splicing</a:t>
                </a:r>
                <a:endParaRPr lang="zh-CN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607851" y="614031"/>
                <a:ext cx="822661" cy="307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Stopgain</a:t>
                </a:r>
                <a:endParaRPr lang="zh-CN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8607851" y="807525"/>
                <a:ext cx="463588" cy="307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Syn</a:t>
                </a:r>
                <a:endParaRPr lang="zh-CN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8607851" y="1001022"/>
                <a:ext cx="772969" cy="307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onSyn</a:t>
                </a:r>
                <a:endParaRPr lang="zh-CN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616783" y="455273"/>
              <a:ext cx="745717" cy="743124"/>
              <a:chOff x="10300381" y="415211"/>
              <a:chExt cx="745717" cy="743124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0300381" y="415211"/>
                <a:ext cx="413896" cy="307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PD</a:t>
                </a:r>
                <a:endParaRPr lang="zh-CN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0300381" y="632885"/>
                <a:ext cx="413896" cy="307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SD</a:t>
                </a:r>
                <a:endParaRPr lang="zh-CN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18"/>
              <p:cNvSpPr txBox="1"/>
              <p:nvPr/>
            </p:nvSpPr>
            <p:spPr>
              <a:xfrm>
                <a:off x="10300381" y="850559"/>
                <a:ext cx="74571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CR+PR</a:t>
                </a:r>
                <a:endParaRPr lang="zh-CN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813894" y="362726"/>
              <a:ext cx="353943" cy="10012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altLang="zh-CN" sz="11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 Mutations/Mb</a:t>
              </a:r>
              <a:endParaRPr lang="zh-CN" alt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7642" y="5949806"/>
              <a:ext cx="10799926" cy="302523"/>
              <a:chOff x="407642" y="5949806"/>
              <a:chExt cx="10799926" cy="302523"/>
            </a:xfrm>
          </p:grpSpPr>
          <p:cxnSp>
            <p:nvCxnSpPr>
              <p:cNvPr id="20" name="直接箭头连接符 19"/>
              <p:cNvCxnSpPr/>
              <p:nvPr/>
            </p:nvCxnSpPr>
            <p:spPr>
              <a:xfrm flipH="1">
                <a:off x="407642" y="6011833"/>
                <a:ext cx="198547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diamon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2269169" y="5990719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46386" y="5990719"/>
                <a:ext cx="3193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</a:t>
                </a:r>
                <a:endParaRPr lang="zh-CN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>
                <a:off x="606045" y="5949806"/>
                <a:ext cx="0" cy="59287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组合 23"/>
              <p:cNvGrpSpPr/>
              <p:nvPr/>
            </p:nvGrpSpPr>
            <p:grpSpPr>
              <a:xfrm>
                <a:off x="7420118" y="5953205"/>
                <a:ext cx="3787450" cy="299124"/>
                <a:chOff x="7420118" y="5953205"/>
                <a:chExt cx="3787450" cy="299124"/>
              </a:xfrm>
            </p:grpSpPr>
            <p:cxnSp>
              <p:nvCxnSpPr>
                <p:cNvPr id="25" name="直接箭头连接符 24"/>
                <p:cNvCxnSpPr/>
                <p:nvPr/>
              </p:nvCxnSpPr>
              <p:spPr>
                <a:xfrm>
                  <a:off x="7540395" y="6011833"/>
                  <a:ext cx="1649597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headEnd type="diamon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箭头连接符 25"/>
                <p:cNvCxnSpPr/>
                <p:nvPr/>
              </p:nvCxnSpPr>
              <p:spPr>
                <a:xfrm>
                  <a:off x="9504801" y="6011833"/>
                  <a:ext cx="1649597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headEnd type="diamon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组合 26"/>
                <p:cNvGrpSpPr/>
                <p:nvPr/>
              </p:nvGrpSpPr>
              <p:grpSpPr>
                <a:xfrm>
                  <a:off x="7908106" y="5953205"/>
                  <a:ext cx="1070974" cy="59287"/>
                  <a:chOff x="7908106" y="5953205"/>
                  <a:chExt cx="1070974" cy="59287"/>
                </a:xfrm>
              </p:grpSpPr>
              <p:cxnSp>
                <p:nvCxnSpPr>
                  <p:cNvPr id="37" name="直接连接符 36"/>
                  <p:cNvCxnSpPr/>
                  <p:nvPr/>
                </p:nvCxnSpPr>
                <p:spPr>
                  <a:xfrm>
                    <a:off x="8979080" y="5953205"/>
                    <a:ext cx="0" cy="59287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连接符 37"/>
                  <p:cNvCxnSpPr/>
                  <p:nvPr/>
                </p:nvCxnSpPr>
                <p:spPr>
                  <a:xfrm>
                    <a:off x="8620400" y="5953205"/>
                    <a:ext cx="0" cy="59287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/>
                  <p:cNvCxnSpPr/>
                  <p:nvPr/>
                </p:nvCxnSpPr>
                <p:spPr>
                  <a:xfrm>
                    <a:off x="8264883" y="5953205"/>
                    <a:ext cx="0" cy="59287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连接符 39"/>
                  <p:cNvCxnSpPr/>
                  <p:nvPr/>
                </p:nvCxnSpPr>
                <p:spPr>
                  <a:xfrm>
                    <a:off x="7908106" y="5953205"/>
                    <a:ext cx="0" cy="59287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9868186" y="5954722"/>
                  <a:ext cx="1104964" cy="59287"/>
                  <a:chOff x="7908106" y="5953205"/>
                  <a:chExt cx="1104964" cy="59287"/>
                </a:xfrm>
              </p:grpSpPr>
              <p:cxnSp>
                <p:nvCxnSpPr>
                  <p:cNvPr id="33" name="直接连接符 32"/>
                  <p:cNvCxnSpPr/>
                  <p:nvPr/>
                </p:nvCxnSpPr>
                <p:spPr>
                  <a:xfrm>
                    <a:off x="9013070" y="5953205"/>
                    <a:ext cx="0" cy="59287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/>
                  <p:cNvCxnSpPr/>
                  <p:nvPr/>
                </p:nvCxnSpPr>
                <p:spPr>
                  <a:xfrm>
                    <a:off x="8644193" y="5953205"/>
                    <a:ext cx="0" cy="59287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连接符 34"/>
                  <p:cNvCxnSpPr/>
                  <p:nvPr/>
                </p:nvCxnSpPr>
                <p:spPr>
                  <a:xfrm>
                    <a:off x="8275080" y="5953205"/>
                    <a:ext cx="0" cy="59287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35"/>
                  <p:cNvCxnSpPr/>
                  <p:nvPr/>
                </p:nvCxnSpPr>
                <p:spPr>
                  <a:xfrm>
                    <a:off x="7908106" y="5953205"/>
                    <a:ext cx="0" cy="59287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文本框 28"/>
                <p:cNvSpPr txBox="1"/>
                <p:nvPr/>
              </p:nvSpPr>
              <p:spPr>
                <a:xfrm>
                  <a:off x="7420118" y="5990719"/>
                  <a:ext cx="2568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05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8860204" y="5990719"/>
                  <a:ext cx="2568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05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9376400" y="5990719"/>
                  <a:ext cx="2568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05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10854586" y="5990719"/>
                  <a:ext cx="35298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</a:t>
                  </a:r>
                  <a:endParaRPr lang="zh-CN" altLang="en-US" sz="105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961562" y="6018937"/>
              <a:ext cx="8755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 Mutations</a:t>
              </a:r>
              <a:endParaRPr lang="zh-CN" alt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67291" y="6018937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pvalues</a:t>
              </a:r>
              <a:endParaRPr lang="zh-CN" alt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7690365" y="6006505"/>
                  <a:ext cx="111216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a14:m>
                  <a:r>
                    <a:rPr lang="en-US" altLang="zh-CN" sz="110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(pvalues)</a:t>
                  </a:r>
                  <a:endParaRPr lang="zh-CN" altLang="en-US" sz="11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0365" y="6006505"/>
                  <a:ext cx="1112164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0000" b="-5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0306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Significant mutated genes</a:t>
            </a:r>
          </a:p>
          <a:p>
            <a:endParaRPr lang="en-US" altLang="zh-CN" smtClean="0"/>
          </a:p>
          <a:p>
            <a:r>
              <a:rPr lang="en-US" altLang="zh-CN" smtClean="0"/>
              <a:t> Association with drug response</a:t>
            </a:r>
          </a:p>
          <a:p>
            <a:pPr lvl="1"/>
            <a:r>
              <a:rPr lang="en-US" altLang="zh-CN" sz="1800" smtClean="0"/>
              <a:t>Fisher’s exact test</a:t>
            </a:r>
          </a:p>
          <a:p>
            <a:pPr lvl="1"/>
            <a:r>
              <a:rPr lang="en-US" altLang="zh-CN" sz="1800" smtClean="0"/>
              <a:t>LASSO logistic regression</a:t>
            </a:r>
          </a:p>
          <a:p>
            <a:pPr lvl="1"/>
            <a:r>
              <a:rPr lang="en-US" altLang="zh-CN" sz="1800" smtClean="0"/>
              <a:t>Decision trees</a:t>
            </a:r>
            <a:endParaRPr lang="zh-CN" altLang="en-US" sz="1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1.2 Detect Signatures - Gene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916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>
            <a:spLocks/>
          </p:cNvSpPr>
          <p:nvPr/>
        </p:nvSpPr>
        <p:spPr>
          <a:xfrm>
            <a:off x="656358" y="522987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CN" smtClean="0"/>
              <a:t> Association with drug response (Nonsyn+Stopgain+Splicing )</a:t>
            </a:r>
          </a:p>
          <a:p>
            <a:pPr marL="457200" lvl="1" indent="0">
              <a:buNone/>
            </a:pPr>
            <a:r>
              <a:rPr lang="en-US" altLang="zh-CN" sz="1800" smtClean="0"/>
              <a:t>1. Fisher’s exact test (For every gene:)</a:t>
            </a:r>
            <a:endParaRPr lang="zh-CN" altLang="en-US" sz="1800"/>
          </a:p>
        </p:txBody>
      </p:sp>
      <p:pic>
        <p:nvPicPr>
          <p:cNvPr id="10" name="图片 9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" t="16712" r="7308" b="18583"/>
          <a:stretch/>
        </p:blipFill>
        <p:spPr>
          <a:xfrm>
            <a:off x="1246909" y="3562385"/>
            <a:ext cx="5924418" cy="2128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719" y="2210541"/>
            <a:ext cx="1057275" cy="1314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16553" r="6869" b="20416"/>
          <a:stretch/>
        </p:blipFill>
        <p:spPr>
          <a:xfrm>
            <a:off x="1224106" y="1319017"/>
            <a:ext cx="5975927" cy="21091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9" t="39968" r="13092" b="46797"/>
          <a:stretch/>
        </p:blipFill>
        <p:spPr>
          <a:xfrm>
            <a:off x="2628976" y="3949877"/>
            <a:ext cx="3485478" cy="4840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flipV="1">
            <a:off x="969912" y="3866768"/>
            <a:ext cx="276997" cy="1519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-log10</a:t>
            </a:r>
            <a:r>
              <a:rPr lang="en-US" altLang="zh-CN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(pvalues)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13" name="文本框 12"/>
          <p:cNvSpPr txBox="1"/>
          <p:nvPr/>
        </p:nvSpPr>
        <p:spPr>
          <a:xfrm flipV="1">
            <a:off x="969912" y="1679380"/>
            <a:ext cx="276997" cy="1519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No.</a:t>
            </a:r>
            <a:r>
              <a:rPr kumimoji="0" lang="en-US" altLang="zh-CN" sz="12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 of patients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7304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656358" y="522987"/>
            <a:ext cx="7886700" cy="563304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✍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7700" indent="-1905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25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828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400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972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544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911600" indent="-254000">
              <a:lnSpc>
                <a:spcPct val="90000"/>
              </a:lnSpc>
              <a:spcBef>
                <a:spcPts val="1000"/>
              </a:spcBef>
              <a:buClr>
                <a:srgbClr val="385724"/>
              </a:buClr>
              <a:buSzPct val="100000"/>
              <a:buFont typeface="Wingdings"/>
              <a:buChar char="•"/>
              <a:defRPr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>
              <a:buNone/>
            </a:pPr>
            <a:r>
              <a:rPr lang="en-US" altLang="zh-CN" smtClean="0"/>
              <a:t>2. Logistic + LASSO</a:t>
            </a:r>
          </a:p>
          <a:p>
            <a:pPr marL="0" indent="0">
              <a:buNone/>
            </a:pPr>
            <a:r>
              <a:rPr lang="en-US" altLang="zh-CN" sz="1800" smtClean="0"/>
              <a:t>Deal with unbalanced samples: bootstrap equal-size sub-samples (</a:t>
            </a:r>
            <a:r>
              <a:rPr lang="en-US" altLang="zh-CN" sz="1800" b="1" u="sng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US" altLang="zh-CN" sz="1800" smtClean="0"/>
              <a:t>).</a:t>
            </a:r>
          </a:p>
          <a:p>
            <a:pPr marL="0" indent="0">
              <a:buNone/>
            </a:pPr>
            <a:r>
              <a:rPr lang="en-US" altLang="zh-CN" sz="1800" smtClean="0"/>
              <a:t>Repeat this 1000 times, and select genes appeared in most iterations (</a:t>
            </a:r>
            <a:r>
              <a:rPr lang="en-US" altLang="zh-CN" sz="1800" b="1" u="sng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&gt;500</a:t>
            </a:r>
            <a:r>
              <a:rPr lang="en-US" altLang="zh-CN" sz="1800" smtClean="0"/>
              <a:t>).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2490" t="12406" r="13197" b="17188"/>
          <a:stretch/>
        </p:blipFill>
        <p:spPr>
          <a:xfrm>
            <a:off x="6454588" y="1819835"/>
            <a:ext cx="1882588" cy="32990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67256" y="5329666"/>
            <a:ext cx="396839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// number: (36 #&gt;500)</a:t>
            </a:r>
            <a:r>
              <a:rPr lang="en-US" altLang="zh-CN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/(199 #appearance)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11" name="文本框 10"/>
          <p:cNvSpPr txBox="1"/>
          <p:nvPr/>
        </p:nvSpPr>
        <p:spPr>
          <a:xfrm flipV="1">
            <a:off x="630674" y="3619683"/>
            <a:ext cx="276997" cy="1519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-log10</a:t>
            </a:r>
            <a:r>
              <a:rPr lang="en-US" altLang="zh-CN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(pvalues)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sp>
        <p:nvSpPr>
          <p:cNvPr id="12" name="文本框 11"/>
          <p:cNvSpPr txBox="1"/>
          <p:nvPr/>
        </p:nvSpPr>
        <p:spPr>
          <a:xfrm flipV="1">
            <a:off x="630674" y="1593656"/>
            <a:ext cx="276997" cy="1519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No.</a:t>
            </a:r>
            <a:r>
              <a:rPr kumimoji="0" lang="en-US" altLang="zh-CN" sz="12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ＭＳ Ｐゴシック"/>
              </a:rPr>
              <a:t> 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ＭＳ Ｐゴシック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33355" y="2252336"/>
            <a:ext cx="5123333" cy="2812721"/>
            <a:chOff x="255491" y="1893750"/>
            <a:chExt cx="5921190" cy="410363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" t="14087" r="6558" b="19086"/>
            <a:stretch/>
          </p:blipFill>
          <p:spPr>
            <a:xfrm>
              <a:off x="255491" y="1893750"/>
              <a:ext cx="5904000" cy="194432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9" t="14654" r="5931" b="17707"/>
            <a:stretch/>
          </p:blipFill>
          <p:spPr>
            <a:xfrm>
              <a:off x="295833" y="4043082"/>
              <a:ext cx="5880848" cy="1954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646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ＭＳ Ｐゴシック"/>
            <a:ea typeface="ＭＳ Ｐゴシック"/>
            <a:cs typeface="ＭＳ Ｐゴシック"/>
            <a:sym typeface="ＭＳ Ｐ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ＭＳ Ｐゴシック"/>
            <a:ea typeface="ＭＳ Ｐゴシック"/>
            <a:cs typeface="ＭＳ Ｐゴシック"/>
            <a:sym typeface="ＭＳ Ｐ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ＭＳ Ｐゴシック"/>
            <a:ea typeface="ＭＳ Ｐゴシック"/>
            <a:cs typeface="ＭＳ Ｐゴシック"/>
            <a:sym typeface="ＭＳ Ｐ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ＭＳ Ｐゴシック"/>
            <a:ea typeface="ＭＳ Ｐゴシック"/>
            <a:cs typeface="ＭＳ Ｐゴシック"/>
            <a:sym typeface="ＭＳ Ｐ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16168</TotalTime>
  <Words>1668</Words>
  <Application>Microsoft Office PowerPoint</Application>
  <PresentationFormat>全屏显示(4:3)</PresentationFormat>
  <Paragraphs>576</Paragraphs>
  <Slides>52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Helvetica Neue</vt:lpstr>
      <vt:lpstr>ＭＳ Ｐゴシック</vt:lpstr>
      <vt:lpstr>宋体</vt:lpstr>
      <vt:lpstr>Arial</vt:lpstr>
      <vt:lpstr>Cambria Math</vt:lpstr>
      <vt:lpstr>Consolas</vt:lpstr>
      <vt:lpstr>Times New Roman</vt:lpstr>
      <vt:lpstr>Wingdings</vt:lpstr>
      <vt:lpstr>Default</vt:lpstr>
      <vt:lpstr>Microsoft 公式 3.0</vt:lpstr>
      <vt:lpstr>Extract Signatures from Cancer Genomes to Imrpove Classification and Management of Cancers</vt:lpstr>
      <vt:lpstr>1.  HCC Exome Sequencing Data Analysis</vt:lpstr>
      <vt:lpstr>Introduction</vt:lpstr>
      <vt:lpstr>1.1 Mutation Number</vt:lpstr>
      <vt:lpstr>PowerPoint 演示文稿</vt:lpstr>
      <vt:lpstr>Result Overview</vt:lpstr>
      <vt:lpstr>1.2 Detect Signatures - Gene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1.3 Substitution</vt:lpstr>
      <vt:lpstr>WTSI’s Framework</vt:lpstr>
      <vt:lpstr>PowerPoint 演示文稿</vt:lpstr>
      <vt:lpstr>Result  - WTSI</vt:lpstr>
      <vt:lpstr>1.4 Further Computational Analysis</vt:lpstr>
      <vt:lpstr>2.  Integrated Analysis of Multiple Omics Data</vt:lpstr>
      <vt:lpstr>2.0 Cancer Stage</vt:lpstr>
      <vt:lpstr>PowerPoint 演示文稿</vt:lpstr>
      <vt:lpstr>PowerPoint 演示文稿</vt:lpstr>
      <vt:lpstr>PowerPoint 演示文稿</vt:lpstr>
      <vt:lpstr>PowerPoint 演示文稿</vt:lpstr>
      <vt:lpstr>2.1 Methods</vt:lpstr>
      <vt:lpstr>PowerPoint 演示文稿</vt:lpstr>
      <vt:lpstr>2.2 TCGA Research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 LRAcluster Overview</vt:lpstr>
      <vt:lpstr>2.4 TCGA HCC Data Analysis</vt:lpstr>
      <vt:lpstr>PowerPoint 演示文稿</vt:lpstr>
      <vt:lpstr>Clinical vs. Molecular (1)</vt:lpstr>
      <vt:lpstr>PowerPoint 演示文稿</vt:lpstr>
      <vt:lpstr>Clinical vs. Molecular (2)</vt:lpstr>
      <vt:lpstr>Clinical + Molecular</vt:lpstr>
      <vt:lpstr>Partial Least Squares</vt:lpstr>
      <vt:lpstr>Preliminary Results</vt:lpstr>
      <vt:lpstr>Possible Computational Improvement</vt:lpstr>
      <vt:lpstr>2.5 Future Work</vt:lpstr>
      <vt:lpstr>PowerPoint 演示文稿</vt:lpstr>
      <vt:lpstr>3.  Explore More Information from Molecular Data</vt:lpstr>
      <vt:lpstr>Different Levels of Data</vt:lpstr>
      <vt:lpstr>3.1 Chromatin Architecture</vt:lpstr>
      <vt:lpstr>Structure Linked to Function</vt:lpstr>
      <vt:lpstr>3.2 Related Use of architectures(1)</vt:lpstr>
      <vt:lpstr>Related Use of architectures(2)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Introduction</dc:title>
  <dc:creator>Andy</dc:creator>
  <cp:lastModifiedBy>王东方</cp:lastModifiedBy>
  <cp:revision>147</cp:revision>
  <cp:lastPrinted>2015-04-23T13:36:45Z</cp:lastPrinted>
  <dcterms:modified xsi:type="dcterms:W3CDTF">2015-04-24T01:51:06Z</dcterms:modified>
</cp:coreProperties>
</file>